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5125700" cy="10261600"/>
  <p:notesSz cx="15125700" cy="102616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181096"/>
            <a:ext cx="12856845" cy="21549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746496"/>
            <a:ext cx="10587990" cy="2565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22181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22181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56285" y="2360168"/>
            <a:ext cx="6579679" cy="6772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789735" y="2360168"/>
            <a:ext cx="6579679" cy="6772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22181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04624" y="0"/>
            <a:ext cx="2055380" cy="10259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6506" y="371167"/>
            <a:ext cx="6612686" cy="869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22181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360168"/>
            <a:ext cx="13613130" cy="6772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42738" y="9543288"/>
            <a:ext cx="4840224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56285" y="9543288"/>
            <a:ext cx="347891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890504" y="9543288"/>
            <a:ext cx="347891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jp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hyperlink" Target="mailto:info@solaxpower.com" TargetMode="External"/><Relationship Id="rId13" Type="http://schemas.openxmlformats.org/officeDocument/2006/relationships/hyperlink" Target="mailto:service@solaxpower.com" TargetMode="External"/><Relationship Id="rId14" Type="http://schemas.openxmlformats.org/officeDocument/2006/relationships/hyperlink" Target="http://www.solaxpower.com/" TargetMode="External"/><Relationship Id="rId15" Type="http://schemas.openxmlformats.org/officeDocument/2006/relationships/image" Target="../media/image12.png"/><Relationship Id="rId16" Type="http://schemas.openxmlformats.org/officeDocument/2006/relationships/image" Target="../media/image13.png"/><Relationship Id="rId17" Type="http://schemas.openxmlformats.org/officeDocument/2006/relationships/image" Target="../media/image14.png"/><Relationship Id="rId18" Type="http://schemas.openxmlformats.org/officeDocument/2006/relationships/image" Target="../media/image15.png"/><Relationship Id="rId19" Type="http://schemas.openxmlformats.org/officeDocument/2006/relationships/image" Target="../media/image16.png"/><Relationship Id="rId20" Type="http://schemas.openxmlformats.org/officeDocument/2006/relationships/image" Target="../media/image17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23684" y="9041785"/>
            <a:ext cx="923925" cy="691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2920">
              <a:lnSpc>
                <a:spcPct val="100000"/>
              </a:lnSpc>
              <a:spcBef>
                <a:spcPts val="100"/>
              </a:spcBef>
            </a:pPr>
            <a:r>
              <a:rPr dirty="0" sz="1000" spc="5" b="1">
                <a:solidFill>
                  <a:srgbClr val="6B798E"/>
                </a:solidFill>
                <a:latin typeface="Arial"/>
                <a:cs typeface="Arial"/>
              </a:rPr>
              <a:t>Safe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22200"/>
              </a:lnSpc>
              <a:spcBef>
                <a:spcPts val="1839"/>
              </a:spcBef>
            </a:pP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IP65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protection</a:t>
            </a:r>
            <a:r>
              <a:rPr dirty="0" sz="750" spc="-2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level </a:t>
            </a:r>
            <a:r>
              <a:rPr dirty="0" sz="750" spc="-19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Integrated</a:t>
            </a:r>
            <a:r>
              <a:rPr dirty="0" sz="750" spc="-2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45">
                <a:solidFill>
                  <a:srgbClr val="6B798E"/>
                </a:solidFill>
                <a:latin typeface="Arial MT"/>
                <a:cs typeface="Arial MT"/>
              </a:rPr>
              <a:t>SPD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42897" y="7068932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042897" y="720878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042897" y="734864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123888" y="6602958"/>
            <a:ext cx="2696845" cy="19361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6095">
              <a:lnSpc>
                <a:spcPct val="100000"/>
              </a:lnSpc>
              <a:spcBef>
                <a:spcPts val="100"/>
              </a:spcBef>
            </a:pPr>
            <a:r>
              <a:rPr dirty="0" sz="1000" spc="30" b="1">
                <a:solidFill>
                  <a:srgbClr val="6B798E"/>
                </a:solidFill>
                <a:latin typeface="Arial"/>
                <a:cs typeface="Arial"/>
              </a:rPr>
              <a:t>Intelligent</a:t>
            </a:r>
            <a:endParaRPr sz="1000">
              <a:latin typeface="Arial"/>
              <a:cs typeface="Arial"/>
            </a:endParaRPr>
          </a:p>
          <a:p>
            <a:pPr marL="12700" marR="1217295">
              <a:lnSpc>
                <a:spcPct val="122200"/>
              </a:lnSpc>
              <a:spcBef>
                <a:spcPts val="1745"/>
              </a:spcBef>
            </a:pPr>
            <a:r>
              <a:rPr dirty="0" sz="750" spc="-35">
                <a:solidFill>
                  <a:srgbClr val="6B798E"/>
                </a:solidFill>
                <a:latin typeface="Arial MT"/>
                <a:cs typeface="Arial MT"/>
              </a:rPr>
              <a:t>150%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75">
                <a:solidFill>
                  <a:srgbClr val="6B798E"/>
                </a:solidFill>
                <a:latin typeface="Arial MT"/>
                <a:cs typeface="Arial MT"/>
              </a:rPr>
              <a:t>EPS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overload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output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f</a:t>
            </a: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or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20">
                <a:solidFill>
                  <a:srgbClr val="6B798E"/>
                </a:solidFill>
                <a:latin typeface="Arial MT"/>
                <a:cs typeface="Arial MT"/>
              </a:rPr>
              <a:t>10s 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Switchover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time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&lt;10ms</a:t>
            </a:r>
            <a:endParaRPr sz="750">
              <a:latin typeface="Arial MT"/>
              <a:cs typeface="Arial MT"/>
            </a:endParaRPr>
          </a:p>
          <a:p>
            <a:pPr marL="12700" marR="772160">
              <a:lnSpc>
                <a:spcPct val="122300"/>
              </a:lnSpc>
            </a:pP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Lithium-ion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&amp;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Lead-acid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battery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compatible </a:t>
            </a:r>
            <a:r>
              <a:rPr dirty="0" sz="750" spc="-19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CT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compatible,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loads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respond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within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0.3s</a:t>
            </a:r>
            <a:endParaRPr sz="750">
              <a:latin typeface="Arial MT"/>
              <a:cs typeface="Arial MT"/>
            </a:endParaRPr>
          </a:p>
          <a:p>
            <a:pPr marL="12700" marR="610870">
              <a:lnSpc>
                <a:spcPct val="122300"/>
              </a:lnSpc>
            </a:pP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Intelligent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loads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management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(e.g.,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Heat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pump) </a:t>
            </a:r>
            <a:r>
              <a:rPr dirty="0" sz="750" spc="-19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On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&amp;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35">
                <a:solidFill>
                  <a:srgbClr val="6B798E"/>
                </a:solidFill>
                <a:latin typeface="Arial MT"/>
                <a:cs typeface="Arial MT"/>
              </a:rPr>
              <a:t>Off-grid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parallel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function,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up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45">
                <a:solidFill>
                  <a:srgbClr val="6B798E"/>
                </a:solidFill>
                <a:latin typeface="Arial MT"/>
                <a:cs typeface="Arial MT"/>
              </a:rPr>
              <a:t>to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150kW</a:t>
            </a:r>
            <a:endParaRPr sz="750">
              <a:latin typeface="Arial MT"/>
              <a:cs typeface="Arial MT"/>
            </a:endParaRPr>
          </a:p>
          <a:p>
            <a:pPr marL="12700" marR="769620">
              <a:lnSpc>
                <a:spcPct val="122200"/>
              </a:lnSpc>
            </a:pP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5 </a:t>
            </a: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work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modes,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2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charging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periods 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available </a:t>
            </a:r>
            <a:r>
              <a:rPr dirty="0" sz="750" spc="-19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50">
                <a:solidFill>
                  <a:srgbClr val="6B798E"/>
                </a:solidFill>
                <a:latin typeface="Arial MT"/>
                <a:cs typeface="Arial MT"/>
              </a:rPr>
              <a:t>VPP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ready,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ancillary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service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in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power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market</a:t>
            </a:r>
            <a:endParaRPr sz="750">
              <a:latin typeface="Arial MT"/>
              <a:cs typeface="Arial MT"/>
            </a:endParaRPr>
          </a:p>
          <a:p>
            <a:pPr marL="12700" marR="5080">
              <a:lnSpc>
                <a:spcPts val="1100"/>
              </a:lnSpc>
              <a:spcBef>
                <a:spcPts val="65"/>
              </a:spcBef>
            </a:pPr>
            <a:r>
              <a:rPr dirty="0" sz="750" spc="-20">
                <a:solidFill>
                  <a:srgbClr val="6B798E"/>
                </a:solidFill>
                <a:latin typeface="Arial MT"/>
                <a:cs typeface="Arial MT"/>
              </a:rPr>
              <a:t>Th</a:t>
            </a:r>
            <a:r>
              <a:rPr dirty="0" sz="750" spc="-20">
                <a:solidFill>
                  <a:srgbClr val="6B798E"/>
                </a:solidFill>
                <a:latin typeface="Arial MT"/>
                <a:cs typeface="Arial MT"/>
              </a:rPr>
              <a:t>r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ee-phas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e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unbalance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d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outpu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t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Maximu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m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5</a:t>
            </a:r>
            <a:r>
              <a:rPr dirty="0" sz="750" spc="-30">
                <a:solidFill>
                  <a:srgbClr val="6B798E"/>
                </a:solidFill>
                <a:latin typeface="Arial MT"/>
                <a:cs typeface="Arial MT"/>
              </a:rPr>
              <a:t>k</a:t>
            </a:r>
            <a:r>
              <a:rPr dirty="0" sz="750" spc="-50">
                <a:solidFill>
                  <a:srgbClr val="6B798E"/>
                </a:solidFill>
                <a:latin typeface="Arial MT"/>
                <a:cs typeface="Arial MT"/>
              </a:rPr>
              <a:t>W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outpu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t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powe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r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on  </a:t>
            </a:r>
            <a:r>
              <a:rPr dirty="0" sz="750" spc="-20">
                <a:solidFill>
                  <a:srgbClr val="6B798E"/>
                </a:solidFill>
                <a:latin typeface="Arial MT"/>
                <a:cs typeface="Arial MT"/>
              </a:rPr>
              <a:t>singl</a:t>
            </a:r>
            <a:r>
              <a:rPr dirty="0" sz="750" spc="-20">
                <a:solidFill>
                  <a:srgbClr val="6B798E"/>
                </a:solidFill>
                <a:latin typeface="Arial MT"/>
                <a:cs typeface="Arial MT"/>
              </a:rPr>
              <a:t>e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30">
                <a:solidFill>
                  <a:srgbClr val="6B798E"/>
                </a:solidFill>
                <a:latin typeface="Arial MT"/>
                <a:cs typeface="Arial MT"/>
              </a:rPr>
              <a:t>phas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e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60">
                <a:solidFill>
                  <a:srgbClr val="6B798E"/>
                </a:solidFill>
                <a:latin typeface="Arial MT"/>
                <a:cs typeface="Arial MT"/>
              </a:rPr>
              <a:t>a</a:t>
            </a: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t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most</a:t>
            </a:r>
            <a:endParaRPr sz="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Supe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r</a:t>
            </a: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-bac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k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up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r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ead</a:t>
            </a:r>
            <a:r>
              <a:rPr dirty="0" sz="750" spc="-25">
                <a:solidFill>
                  <a:srgbClr val="6B798E"/>
                </a:solidFill>
                <a:latin typeface="Arial MT"/>
                <a:cs typeface="Arial MT"/>
              </a:rPr>
              <a:t>y</a:t>
            </a:r>
            <a:r>
              <a:rPr dirty="0" sz="750" spc="-30">
                <a:solidFill>
                  <a:srgbClr val="6B798E"/>
                </a:solidFill>
                <a:latin typeface="Arial MT"/>
                <a:cs typeface="Arial MT"/>
              </a:rPr>
              <a:t>,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75">
                <a:solidFill>
                  <a:srgbClr val="6B798E"/>
                </a:solidFill>
                <a:latin typeface="Arial MT"/>
                <a:cs typeface="Arial MT"/>
              </a:rPr>
              <a:t>EPS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oper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a</a:t>
            </a: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tion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35">
                <a:solidFill>
                  <a:srgbClr val="6B798E"/>
                </a:solidFill>
                <a:latin typeface="Arial MT"/>
                <a:cs typeface="Arial MT"/>
              </a:rPr>
              <a:t>without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b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a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tteries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042897" y="748850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042897" y="7628362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042897" y="776821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042897" y="790807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042897" y="804793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042897" y="81877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042897" y="8459480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042905" y="9513737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7995" y="0"/>
                </a:moveTo>
                <a:lnTo>
                  <a:pt x="10999" y="1418"/>
                </a:lnTo>
                <a:lnTo>
                  <a:pt x="5278" y="5283"/>
                </a:lnTo>
                <a:lnTo>
                  <a:pt x="1417" y="11004"/>
                </a:lnTo>
                <a:lnTo>
                  <a:pt x="0" y="17995"/>
                </a:lnTo>
                <a:lnTo>
                  <a:pt x="1417" y="24994"/>
                </a:lnTo>
                <a:lnTo>
                  <a:pt x="5278" y="30719"/>
                </a:lnTo>
                <a:lnTo>
                  <a:pt x="10999" y="34585"/>
                </a:lnTo>
                <a:lnTo>
                  <a:pt x="17995" y="36004"/>
                </a:lnTo>
                <a:lnTo>
                  <a:pt x="24994" y="34585"/>
                </a:lnTo>
                <a:lnTo>
                  <a:pt x="30719" y="30719"/>
                </a:lnTo>
                <a:lnTo>
                  <a:pt x="34585" y="24994"/>
                </a:lnTo>
                <a:lnTo>
                  <a:pt x="36004" y="17995"/>
                </a:lnTo>
                <a:lnTo>
                  <a:pt x="34585" y="11004"/>
                </a:lnTo>
                <a:lnTo>
                  <a:pt x="30719" y="5283"/>
                </a:lnTo>
                <a:lnTo>
                  <a:pt x="24994" y="1418"/>
                </a:lnTo>
                <a:lnTo>
                  <a:pt x="17995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042905" y="965288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7995" y="0"/>
                </a:moveTo>
                <a:lnTo>
                  <a:pt x="10999" y="1418"/>
                </a:lnTo>
                <a:lnTo>
                  <a:pt x="5278" y="5283"/>
                </a:lnTo>
                <a:lnTo>
                  <a:pt x="1417" y="11004"/>
                </a:lnTo>
                <a:lnTo>
                  <a:pt x="0" y="17995"/>
                </a:lnTo>
                <a:lnTo>
                  <a:pt x="1417" y="24994"/>
                </a:lnTo>
                <a:lnTo>
                  <a:pt x="5278" y="30719"/>
                </a:lnTo>
                <a:lnTo>
                  <a:pt x="10999" y="34585"/>
                </a:lnTo>
                <a:lnTo>
                  <a:pt x="17995" y="36004"/>
                </a:lnTo>
                <a:lnTo>
                  <a:pt x="24994" y="34585"/>
                </a:lnTo>
                <a:lnTo>
                  <a:pt x="30719" y="30719"/>
                </a:lnTo>
                <a:lnTo>
                  <a:pt x="34585" y="24994"/>
                </a:lnTo>
                <a:lnTo>
                  <a:pt x="36004" y="17995"/>
                </a:lnTo>
                <a:lnTo>
                  <a:pt x="34585" y="11004"/>
                </a:lnTo>
                <a:lnTo>
                  <a:pt x="30719" y="5283"/>
                </a:lnTo>
                <a:lnTo>
                  <a:pt x="24994" y="1418"/>
                </a:lnTo>
                <a:lnTo>
                  <a:pt x="17995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598943" y="7622875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598943" y="776176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598943" y="790065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598943" y="894308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598943" y="908396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598943" y="922483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598943" y="9365710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598943" y="9506585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1598943" y="9638875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18008" y="0"/>
                </a:moveTo>
                <a:lnTo>
                  <a:pt x="11010" y="1418"/>
                </a:lnTo>
                <a:lnTo>
                  <a:pt x="5284" y="5283"/>
                </a:lnTo>
                <a:lnTo>
                  <a:pt x="1419" y="11004"/>
                </a:lnTo>
                <a:lnTo>
                  <a:pt x="0" y="17995"/>
                </a:lnTo>
                <a:lnTo>
                  <a:pt x="1419" y="24994"/>
                </a:lnTo>
                <a:lnTo>
                  <a:pt x="5284" y="30719"/>
                </a:lnTo>
                <a:lnTo>
                  <a:pt x="11010" y="34585"/>
                </a:lnTo>
                <a:lnTo>
                  <a:pt x="18008" y="36004"/>
                </a:lnTo>
                <a:lnTo>
                  <a:pt x="25004" y="34585"/>
                </a:lnTo>
                <a:lnTo>
                  <a:pt x="30726" y="30719"/>
                </a:lnTo>
                <a:lnTo>
                  <a:pt x="34587" y="24994"/>
                </a:lnTo>
                <a:lnTo>
                  <a:pt x="36004" y="17995"/>
                </a:lnTo>
                <a:lnTo>
                  <a:pt x="34587" y="11004"/>
                </a:lnTo>
                <a:lnTo>
                  <a:pt x="30726" y="5283"/>
                </a:lnTo>
                <a:lnTo>
                  <a:pt x="25004" y="1418"/>
                </a:lnTo>
                <a:lnTo>
                  <a:pt x="18008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1679932" y="8443540"/>
            <a:ext cx="2889250" cy="1282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6095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6B798E"/>
                </a:solidFill>
                <a:latin typeface="Arial"/>
                <a:cs typeface="Arial"/>
              </a:rPr>
              <a:t>Economic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22200"/>
              </a:lnSpc>
              <a:spcBef>
                <a:spcPts val="2090"/>
              </a:spcBef>
            </a:pPr>
            <a:r>
              <a:rPr dirty="0" sz="750" spc="-30">
                <a:solidFill>
                  <a:srgbClr val="6B798E"/>
                </a:solidFill>
                <a:latin typeface="Arial MT"/>
                <a:cs typeface="Arial MT"/>
              </a:rPr>
              <a:t>16A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DC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single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string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input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current,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support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high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power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solar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panel </a:t>
            </a:r>
            <a:r>
              <a:rPr dirty="0" sz="750" spc="-19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Up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45">
                <a:solidFill>
                  <a:srgbClr val="6B798E"/>
                </a:solidFill>
                <a:latin typeface="Arial MT"/>
                <a:cs typeface="Arial MT"/>
              </a:rPr>
              <a:t>to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35">
                <a:solidFill>
                  <a:srgbClr val="6B798E"/>
                </a:solidFill>
                <a:latin typeface="Arial MT"/>
                <a:cs typeface="Arial MT"/>
              </a:rPr>
              <a:t>150%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45">
                <a:solidFill>
                  <a:srgbClr val="6B798E"/>
                </a:solidFill>
                <a:latin typeface="Arial MT"/>
                <a:cs typeface="Arial MT"/>
              </a:rPr>
              <a:t>PV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input</a:t>
            </a:r>
            <a:endParaRPr sz="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750" spc="-105">
                <a:solidFill>
                  <a:srgbClr val="6B798E"/>
                </a:solidFill>
                <a:latin typeface="Arial MT"/>
                <a:cs typeface="Arial MT"/>
              </a:rPr>
              <a:t>S</a:t>
            </a:r>
            <a:r>
              <a:rPr dirty="0" sz="750" spc="35">
                <a:solidFill>
                  <a:srgbClr val="6B798E"/>
                </a:solidFill>
                <a:latin typeface="Arial MT"/>
                <a:cs typeface="Arial MT"/>
              </a:rPr>
              <a:t>to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r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e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the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surplus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ene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r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gy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f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r</a:t>
            </a:r>
            <a:r>
              <a:rPr dirty="0" sz="750" spc="55">
                <a:solidFill>
                  <a:srgbClr val="6B798E"/>
                </a:solidFill>
                <a:latin typeface="Arial MT"/>
                <a:cs typeface="Arial MT"/>
              </a:rPr>
              <a:t>om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45">
                <a:solidFill>
                  <a:srgbClr val="6B798E"/>
                </a:solidFill>
                <a:latin typeface="Arial MT"/>
                <a:cs typeface="Arial MT"/>
              </a:rPr>
              <a:t>PV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45">
                <a:solidFill>
                  <a:srgbClr val="6B798E"/>
                </a:solidFill>
                <a:latin typeface="Arial MT"/>
                <a:cs typeface="Arial MT"/>
              </a:rPr>
              <a:t>to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b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a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ttery</a:t>
            </a:r>
            <a:endParaRPr sz="750">
              <a:latin typeface="Arial MT"/>
              <a:cs typeface="Arial MT"/>
            </a:endParaRPr>
          </a:p>
          <a:p>
            <a:pPr marL="12700" marR="244475">
              <a:lnSpc>
                <a:spcPct val="122200"/>
              </a:lnSpc>
            </a:pP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Low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start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output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voltage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makes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inverter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longer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working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time </a:t>
            </a:r>
            <a:r>
              <a:rPr dirty="0" sz="750" spc="-19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30">
                <a:solidFill>
                  <a:srgbClr val="6B798E"/>
                </a:solidFill>
                <a:latin typeface="Arial MT"/>
                <a:cs typeface="Arial MT"/>
              </a:rPr>
              <a:t>Less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energy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loss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35">
                <a:solidFill>
                  <a:srgbClr val="6B798E"/>
                </a:solidFill>
                <a:latin typeface="Arial MT"/>
                <a:cs typeface="Arial MT"/>
              </a:rPr>
              <a:t>on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battery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45">
                <a:solidFill>
                  <a:srgbClr val="6B798E"/>
                </a:solidFill>
                <a:latin typeface="Arial MT"/>
                <a:cs typeface="Arial MT"/>
              </a:rPr>
              <a:t>to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inverter</a:t>
            </a:r>
            <a:endParaRPr sz="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Dual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peak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limit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value,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flexible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optimization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35">
                <a:solidFill>
                  <a:srgbClr val="6B798E"/>
                </a:solidFill>
                <a:latin typeface="Arial MT"/>
                <a:cs typeface="Arial MT"/>
              </a:rPr>
              <a:t>of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electricity</a:t>
            </a: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bills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070151" y="8901227"/>
            <a:ext cx="493395" cy="494030"/>
          </a:xfrm>
          <a:custGeom>
            <a:avLst/>
            <a:gdLst/>
            <a:ahLst/>
            <a:cxnLst/>
            <a:rect l="l" t="t" r="r" b="b"/>
            <a:pathLst>
              <a:path w="493395" h="494029">
                <a:moveTo>
                  <a:pt x="369836" y="145440"/>
                </a:moveTo>
                <a:lnTo>
                  <a:pt x="369785" y="144233"/>
                </a:lnTo>
                <a:lnTo>
                  <a:pt x="369277" y="128663"/>
                </a:lnTo>
                <a:lnTo>
                  <a:pt x="360260" y="137655"/>
                </a:lnTo>
                <a:lnTo>
                  <a:pt x="351751" y="142278"/>
                </a:lnTo>
                <a:lnTo>
                  <a:pt x="349224" y="142621"/>
                </a:lnTo>
                <a:lnTo>
                  <a:pt x="349224" y="160934"/>
                </a:lnTo>
                <a:lnTo>
                  <a:pt x="348386" y="180073"/>
                </a:lnTo>
                <a:lnTo>
                  <a:pt x="346392" y="201574"/>
                </a:lnTo>
                <a:lnTo>
                  <a:pt x="342861" y="224205"/>
                </a:lnTo>
                <a:lnTo>
                  <a:pt x="337426" y="246710"/>
                </a:lnTo>
                <a:lnTo>
                  <a:pt x="246710" y="246710"/>
                </a:lnTo>
                <a:lnTo>
                  <a:pt x="246710" y="366699"/>
                </a:lnTo>
                <a:lnTo>
                  <a:pt x="215519" y="341452"/>
                </a:lnTo>
                <a:lnTo>
                  <a:pt x="169468" y="279057"/>
                </a:lnTo>
                <a:lnTo>
                  <a:pt x="155981" y="246710"/>
                </a:lnTo>
                <a:lnTo>
                  <a:pt x="246710" y="246710"/>
                </a:lnTo>
                <a:lnTo>
                  <a:pt x="246710" y="144233"/>
                </a:lnTo>
                <a:lnTo>
                  <a:pt x="246710" y="134645"/>
                </a:lnTo>
                <a:lnTo>
                  <a:pt x="259930" y="144995"/>
                </a:lnTo>
                <a:lnTo>
                  <a:pt x="276288" y="154711"/>
                </a:lnTo>
                <a:lnTo>
                  <a:pt x="295313" y="161912"/>
                </a:lnTo>
                <a:lnTo>
                  <a:pt x="316534" y="164731"/>
                </a:lnTo>
                <a:lnTo>
                  <a:pt x="325831" y="164452"/>
                </a:lnTo>
                <a:lnTo>
                  <a:pt x="334378" y="163677"/>
                </a:lnTo>
                <a:lnTo>
                  <a:pt x="342163" y="162483"/>
                </a:lnTo>
                <a:lnTo>
                  <a:pt x="349224" y="160934"/>
                </a:lnTo>
                <a:lnTo>
                  <a:pt x="349224" y="142621"/>
                </a:lnTo>
                <a:lnTo>
                  <a:pt x="338823" y="143992"/>
                </a:lnTo>
                <a:lnTo>
                  <a:pt x="316534" y="144233"/>
                </a:lnTo>
                <a:lnTo>
                  <a:pt x="289509" y="138188"/>
                </a:lnTo>
                <a:lnTo>
                  <a:pt x="283591" y="134645"/>
                </a:lnTo>
                <a:lnTo>
                  <a:pt x="267296" y="124891"/>
                </a:lnTo>
                <a:lnTo>
                  <a:pt x="252247" y="111594"/>
                </a:lnTo>
                <a:lnTo>
                  <a:pt x="246710" y="105549"/>
                </a:lnTo>
                <a:lnTo>
                  <a:pt x="227812" y="127914"/>
                </a:lnTo>
                <a:lnTo>
                  <a:pt x="214236" y="139395"/>
                </a:lnTo>
                <a:lnTo>
                  <a:pt x="199440" y="143624"/>
                </a:lnTo>
                <a:lnTo>
                  <a:pt x="176885" y="144233"/>
                </a:lnTo>
                <a:lnTo>
                  <a:pt x="152527" y="141795"/>
                </a:lnTo>
                <a:lnTo>
                  <a:pt x="136182" y="136448"/>
                </a:lnTo>
                <a:lnTo>
                  <a:pt x="127000" y="131089"/>
                </a:lnTo>
                <a:lnTo>
                  <a:pt x="124129" y="128663"/>
                </a:lnTo>
                <a:lnTo>
                  <a:pt x="120611" y="188252"/>
                </a:lnTo>
                <a:lnTo>
                  <a:pt x="131838" y="253555"/>
                </a:lnTo>
                <a:lnTo>
                  <a:pt x="151765" y="289407"/>
                </a:lnTo>
                <a:lnTo>
                  <a:pt x="180390" y="329793"/>
                </a:lnTo>
                <a:lnTo>
                  <a:pt x="210019" y="360870"/>
                </a:lnTo>
                <a:lnTo>
                  <a:pt x="246710" y="387870"/>
                </a:lnTo>
                <a:lnTo>
                  <a:pt x="259156" y="380822"/>
                </a:lnTo>
                <a:lnTo>
                  <a:pt x="276301" y="366699"/>
                </a:lnTo>
                <a:lnTo>
                  <a:pt x="283387" y="360870"/>
                </a:lnTo>
                <a:lnTo>
                  <a:pt x="313016" y="329793"/>
                </a:lnTo>
                <a:lnTo>
                  <a:pt x="341655" y="289407"/>
                </a:lnTo>
                <a:lnTo>
                  <a:pt x="360591" y="239280"/>
                </a:lnTo>
                <a:lnTo>
                  <a:pt x="368465" y="186804"/>
                </a:lnTo>
                <a:lnTo>
                  <a:pt x="369316" y="160934"/>
                </a:lnTo>
                <a:lnTo>
                  <a:pt x="369836" y="145440"/>
                </a:lnTo>
                <a:close/>
              </a:path>
              <a:path w="493395" h="494029">
                <a:moveTo>
                  <a:pt x="493395" y="246697"/>
                </a:moveTo>
                <a:lnTo>
                  <a:pt x="488378" y="197053"/>
                </a:lnTo>
                <a:lnTo>
                  <a:pt x="473976" y="150774"/>
                </a:lnTo>
                <a:lnTo>
                  <a:pt x="467995" y="139776"/>
                </a:lnTo>
                <a:lnTo>
                  <a:pt x="467995" y="246697"/>
                </a:lnTo>
                <a:lnTo>
                  <a:pt x="463499" y="291249"/>
                </a:lnTo>
                <a:lnTo>
                  <a:pt x="450583" y="332765"/>
                </a:lnTo>
                <a:lnTo>
                  <a:pt x="430149" y="370357"/>
                </a:lnTo>
                <a:lnTo>
                  <a:pt x="403110" y="403123"/>
                </a:lnTo>
                <a:lnTo>
                  <a:pt x="370344" y="430161"/>
                </a:lnTo>
                <a:lnTo>
                  <a:pt x="332752" y="450596"/>
                </a:lnTo>
                <a:lnTo>
                  <a:pt x="291249" y="463511"/>
                </a:lnTo>
                <a:lnTo>
                  <a:pt x="246697" y="468007"/>
                </a:lnTo>
                <a:lnTo>
                  <a:pt x="202158" y="463511"/>
                </a:lnTo>
                <a:lnTo>
                  <a:pt x="160642" y="450596"/>
                </a:lnTo>
                <a:lnTo>
                  <a:pt x="123063" y="430161"/>
                </a:lnTo>
                <a:lnTo>
                  <a:pt x="90297" y="403123"/>
                </a:lnTo>
                <a:lnTo>
                  <a:pt x="63246" y="370357"/>
                </a:lnTo>
                <a:lnTo>
                  <a:pt x="42824" y="332765"/>
                </a:lnTo>
                <a:lnTo>
                  <a:pt x="29908" y="291249"/>
                </a:lnTo>
                <a:lnTo>
                  <a:pt x="25400" y="246697"/>
                </a:lnTo>
                <a:lnTo>
                  <a:pt x="29908" y="202158"/>
                </a:lnTo>
                <a:lnTo>
                  <a:pt x="42824" y="160642"/>
                </a:lnTo>
                <a:lnTo>
                  <a:pt x="63246" y="123063"/>
                </a:lnTo>
                <a:lnTo>
                  <a:pt x="90297" y="90297"/>
                </a:lnTo>
                <a:lnTo>
                  <a:pt x="123063" y="63258"/>
                </a:lnTo>
                <a:lnTo>
                  <a:pt x="160642" y="42824"/>
                </a:lnTo>
                <a:lnTo>
                  <a:pt x="202158" y="29908"/>
                </a:lnTo>
                <a:lnTo>
                  <a:pt x="246697" y="25400"/>
                </a:lnTo>
                <a:lnTo>
                  <a:pt x="291249" y="29908"/>
                </a:lnTo>
                <a:lnTo>
                  <a:pt x="332752" y="42824"/>
                </a:lnTo>
                <a:lnTo>
                  <a:pt x="370344" y="63258"/>
                </a:lnTo>
                <a:lnTo>
                  <a:pt x="403110" y="90297"/>
                </a:lnTo>
                <a:lnTo>
                  <a:pt x="430149" y="123063"/>
                </a:lnTo>
                <a:lnTo>
                  <a:pt x="450583" y="160642"/>
                </a:lnTo>
                <a:lnTo>
                  <a:pt x="463499" y="202158"/>
                </a:lnTo>
                <a:lnTo>
                  <a:pt x="467995" y="246697"/>
                </a:lnTo>
                <a:lnTo>
                  <a:pt x="467995" y="139776"/>
                </a:lnTo>
                <a:lnTo>
                  <a:pt x="421055" y="72339"/>
                </a:lnTo>
                <a:lnTo>
                  <a:pt x="384530" y="42202"/>
                </a:lnTo>
                <a:lnTo>
                  <a:pt x="342633" y="19418"/>
                </a:lnTo>
                <a:lnTo>
                  <a:pt x="296354" y="5029"/>
                </a:lnTo>
                <a:lnTo>
                  <a:pt x="246697" y="0"/>
                </a:lnTo>
                <a:lnTo>
                  <a:pt x="197040" y="5029"/>
                </a:lnTo>
                <a:lnTo>
                  <a:pt x="150761" y="19418"/>
                </a:lnTo>
                <a:lnTo>
                  <a:pt x="108864" y="42202"/>
                </a:lnTo>
                <a:lnTo>
                  <a:pt x="72339" y="72339"/>
                </a:lnTo>
                <a:lnTo>
                  <a:pt x="42189" y="108864"/>
                </a:lnTo>
                <a:lnTo>
                  <a:pt x="19418" y="150774"/>
                </a:lnTo>
                <a:lnTo>
                  <a:pt x="5029" y="197053"/>
                </a:lnTo>
                <a:lnTo>
                  <a:pt x="0" y="246697"/>
                </a:lnTo>
                <a:lnTo>
                  <a:pt x="5029" y="296354"/>
                </a:lnTo>
                <a:lnTo>
                  <a:pt x="19418" y="342646"/>
                </a:lnTo>
                <a:lnTo>
                  <a:pt x="42189" y="384543"/>
                </a:lnTo>
                <a:lnTo>
                  <a:pt x="72339" y="421068"/>
                </a:lnTo>
                <a:lnTo>
                  <a:pt x="108864" y="451218"/>
                </a:lnTo>
                <a:lnTo>
                  <a:pt x="150761" y="473989"/>
                </a:lnTo>
                <a:lnTo>
                  <a:pt x="197040" y="488391"/>
                </a:lnTo>
                <a:lnTo>
                  <a:pt x="246697" y="493407"/>
                </a:lnTo>
                <a:lnTo>
                  <a:pt x="296354" y="488391"/>
                </a:lnTo>
                <a:lnTo>
                  <a:pt x="342633" y="473989"/>
                </a:lnTo>
                <a:lnTo>
                  <a:pt x="384530" y="451218"/>
                </a:lnTo>
                <a:lnTo>
                  <a:pt x="421055" y="421068"/>
                </a:lnTo>
                <a:lnTo>
                  <a:pt x="451205" y="384543"/>
                </a:lnTo>
                <a:lnTo>
                  <a:pt x="473976" y="342646"/>
                </a:lnTo>
                <a:lnTo>
                  <a:pt x="488378" y="296354"/>
                </a:lnTo>
                <a:lnTo>
                  <a:pt x="493395" y="246697"/>
                </a:lnTo>
                <a:close/>
              </a:path>
            </a:pathLst>
          </a:custGeom>
          <a:solidFill>
            <a:srgbClr val="6B798E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7" name="object 27"/>
          <p:cNvGrpSpPr/>
          <p:nvPr/>
        </p:nvGrpSpPr>
        <p:grpSpPr>
          <a:xfrm>
            <a:off x="11626205" y="8302984"/>
            <a:ext cx="494030" cy="494030"/>
            <a:chOff x="11626205" y="8302984"/>
            <a:chExt cx="494030" cy="494030"/>
          </a:xfrm>
        </p:grpSpPr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72998" y="8427510"/>
              <a:ext cx="246261" cy="24434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1626205" y="8302984"/>
              <a:ext cx="494030" cy="494030"/>
            </a:xfrm>
            <a:custGeom>
              <a:avLst/>
              <a:gdLst/>
              <a:ahLst/>
              <a:cxnLst/>
              <a:rect l="l" t="t" r="r" b="b"/>
              <a:pathLst>
                <a:path w="494029" h="494029">
                  <a:moveTo>
                    <a:pt x="246710" y="0"/>
                  </a:moveTo>
                  <a:lnTo>
                    <a:pt x="197053" y="5020"/>
                  </a:lnTo>
                  <a:lnTo>
                    <a:pt x="150774" y="19417"/>
                  </a:lnTo>
                  <a:lnTo>
                    <a:pt x="108870" y="42189"/>
                  </a:lnTo>
                  <a:lnTo>
                    <a:pt x="72343" y="72337"/>
                  </a:lnTo>
                  <a:lnTo>
                    <a:pt x="42193" y="108862"/>
                  </a:lnTo>
                  <a:lnTo>
                    <a:pt x="19419" y="150763"/>
                  </a:lnTo>
                  <a:lnTo>
                    <a:pt x="5021" y="197041"/>
                  </a:lnTo>
                  <a:lnTo>
                    <a:pt x="0" y="246697"/>
                  </a:lnTo>
                  <a:lnTo>
                    <a:pt x="5021" y="296353"/>
                  </a:lnTo>
                  <a:lnTo>
                    <a:pt x="19419" y="342633"/>
                  </a:lnTo>
                  <a:lnTo>
                    <a:pt x="42193" y="384536"/>
                  </a:lnTo>
                  <a:lnTo>
                    <a:pt x="72343" y="421063"/>
                  </a:lnTo>
                  <a:lnTo>
                    <a:pt x="108870" y="451214"/>
                  </a:lnTo>
                  <a:lnTo>
                    <a:pt x="150774" y="473988"/>
                  </a:lnTo>
                  <a:lnTo>
                    <a:pt x="197053" y="488386"/>
                  </a:lnTo>
                  <a:lnTo>
                    <a:pt x="246710" y="493407"/>
                  </a:lnTo>
                  <a:lnTo>
                    <a:pt x="296365" y="488386"/>
                  </a:lnTo>
                  <a:lnTo>
                    <a:pt x="342644" y="473988"/>
                  </a:lnTo>
                  <a:lnTo>
                    <a:pt x="353647" y="468007"/>
                  </a:lnTo>
                  <a:lnTo>
                    <a:pt x="246710" y="468007"/>
                  </a:lnTo>
                  <a:lnTo>
                    <a:pt x="202167" y="463503"/>
                  </a:lnTo>
                  <a:lnTo>
                    <a:pt x="160652" y="450589"/>
                  </a:lnTo>
                  <a:lnTo>
                    <a:pt x="123063" y="430160"/>
                  </a:lnTo>
                  <a:lnTo>
                    <a:pt x="90297" y="403115"/>
                  </a:lnTo>
                  <a:lnTo>
                    <a:pt x="63250" y="370349"/>
                  </a:lnTo>
                  <a:lnTo>
                    <a:pt x="42820" y="332760"/>
                  </a:lnTo>
                  <a:lnTo>
                    <a:pt x="29904" y="291244"/>
                  </a:lnTo>
                  <a:lnTo>
                    <a:pt x="25400" y="246697"/>
                  </a:lnTo>
                  <a:lnTo>
                    <a:pt x="29904" y="202155"/>
                  </a:lnTo>
                  <a:lnTo>
                    <a:pt x="42820" y="160641"/>
                  </a:lnTo>
                  <a:lnTo>
                    <a:pt x="63250" y="123054"/>
                  </a:lnTo>
                  <a:lnTo>
                    <a:pt x="90297" y="90290"/>
                  </a:lnTo>
                  <a:lnTo>
                    <a:pt x="123063" y="63246"/>
                  </a:lnTo>
                  <a:lnTo>
                    <a:pt x="160652" y="42818"/>
                  </a:lnTo>
                  <a:lnTo>
                    <a:pt x="202167" y="29904"/>
                  </a:lnTo>
                  <a:lnTo>
                    <a:pt x="246710" y="25399"/>
                  </a:lnTo>
                  <a:lnTo>
                    <a:pt x="353652" y="25399"/>
                  </a:lnTo>
                  <a:lnTo>
                    <a:pt x="342644" y="19417"/>
                  </a:lnTo>
                  <a:lnTo>
                    <a:pt x="296365" y="5020"/>
                  </a:lnTo>
                  <a:lnTo>
                    <a:pt x="246710" y="0"/>
                  </a:lnTo>
                  <a:close/>
                </a:path>
                <a:path w="494029" h="494029">
                  <a:moveTo>
                    <a:pt x="353652" y="25399"/>
                  </a:moveTo>
                  <a:lnTo>
                    <a:pt x="246710" y="25399"/>
                  </a:lnTo>
                  <a:lnTo>
                    <a:pt x="291252" y="29904"/>
                  </a:lnTo>
                  <a:lnTo>
                    <a:pt x="332765" y="42818"/>
                  </a:lnTo>
                  <a:lnTo>
                    <a:pt x="370352" y="63246"/>
                  </a:lnTo>
                  <a:lnTo>
                    <a:pt x="403117" y="90290"/>
                  </a:lnTo>
                  <a:lnTo>
                    <a:pt x="430161" y="123054"/>
                  </a:lnTo>
                  <a:lnTo>
                    <a:pt x="450589" y="160641"/>
                  </a:lnTo>
                  <a:lnTo>
                    <a:pt x="463503" y="202155"/>
                  </a:lnTo>
                  <a:lnTo>
                    <a:pt x="468007" y="246697"/>
                  </a:lnTo>
                  <a:lnTo>
                    <a:pt x="463503" y="291244"/>
                  </a:lnTo>
                  <a:lnTo>
                    <a:pt x="450589" y="332760"/>
                  </a:lnTo>
                  <a:lnTo>
                    <a:pt x="430161" y="370349"/>
                  </a:lnTo>
                  <a:lnTo>
                    <a:pt x="403117" y="403115"/>
                  </a:lnTo>
                  <a:lnTo>
                    <a:pt x="370352" y="430160"/>
                  </a:lnTo>
                  <a:lnTo>
                    <a:pt x="332765" y="450589"/>
                  </a:lnTo>
                  <a:lnTo>
                    <a:pt x="291252" y="463503"/>
                  </a:lnTo>
                  <a:lnTo>
                    <a:pt x="246710" y="468007"/>
                  </a:lnTo>
                  <a:lnTo>
                    <a:pt x="353647" y="468007"/>
                  </a:lnTo>
                  <a:lnTo>
                    <a:pt x="421070" y="421063"/>
                  </a:lnTo>
                  <a:lnTo>
                    <a:pt x="451218" y="384536"/>
                  </a:lnTo>
                  <a:lnTo>
                    <a:pt x="473990" y="342633"/>
                  </a:lnTo>
                  <a:lnTo>
                    <a:pt x="488386" y="296353"/>
                  </a:lnTo>
                  <a:lnTo>
                    <a:pt x="493407" y="246697"/>
                  </a:lnTo>
                  <a:lnTo>
                    <a:pt x="488386" y="197041"/>
                  </a:lnTo>
                  <a:lnTo>
                    <a:pt x="473990" y="150763"/>
                  </a:lnTo>
                  <a:lnTo>
                    <a:pt x="451218" y="108862"/>
                  </a:lnTo>
                  <a:lnTo>
                    <a:pt x="421070" y="72337"/>
                  </a:lnTo>
                  <a:lnTo>
                    <a:pt x="384545" y="42189"/>
                  </a:lnTo>
                  <a:lnTo>
                    <a:pt x="353652" y="25399"/>
                  </a:lnTo>
                  <a:close/>
                </a:path>
              </a:pathLst>
            </a:custGeom>
            <a:solidFill>
              <a:srgbClr val="6B798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8070161" y="6462400"/>
            <a:ext cx="494030" cy="494030"/>
            <a:chOff x="8070161" y="6462400"/>
            <a:chExt cx="494030" cy="49403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93714" y="6572932"/>
              <a:ext cx="246306" cy="27233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070161" y="6462400"/>
              <a:ext cx="494030" cy="494030"/>
            </a:xfrm>
            <a:custGeom>
              <a:avLst/>
              <a:gdLst/>
              <a:ahLst/>
              <a:cxnLst/>
              <a:rect l="l" t="t" r="r" b="b"/>
              <a:pathLst>
                <a:path w="494029" h="494029">
                  <a:moveTo>
                    <a:pt x="246710" y="0"/>
                  </a:moveTo>
                  <a:lnTo>
                    <a:pt x="197053" y="5020"/>
                  </a:lnTo>
                  <a:lnTo>
                    <a:pt x="150774" y="19417"/>
                  </a:lnTo>
                  <a:lnTo>
                    <a:pt x="108870" y="42189"/>
                  </a:lnTo>
                  <a:lnTo>
                    <a:pt x="72343" y="72337"/>
                  </a:lnTo>
                  <a:lnTo>
                    <a:pt x="42193" y="108862"/>
                  </a:lnTo>
                  <a:lnTo>
                    <a:pt x="19419" y="150763"/>
                  </a:lnTo>
                  <a:lnTo>
                    <a:pt x="5021" y="197041"/>
                  </a:lnTo>
                  <a:lnTo>
                    <a:pt x="0" y="246697"/>
                  </a:lnTo>
                  <a:lnTo>
                    <a:pt x="5021" y="296353"/>
                  </a:lnTo>
                  <a:lnTo>
                    <a:pt x="19419" y="342633"/>
                  </a:lnTo>
                  <a:lnTo>
                    <a:pt x="42193" y="384536"/>
                  </a:lnTo>
                  <a:lnTo>
                    <a:pt x="72343" y="421063"/>
                  </a:lnTo>
                  <a:lnTo>
                    <a:pt x="108870" y="451214"/>
                  </a:lnTo>
                  <a:lnTo>
                    <a:pt x="150774" y="473988"/>
                  </a:lnTo>
                  <a:lnTo>
                    <a:pt x="197053" y="488386"/>
                  </a:lnTo>
                  <a:lnTo>
                    <a:pt x="246710" y="493407"/>
                  </a:lnTo>
                  <a:lnTo>
                    <a:pt x="296365" y="488386"/>
                  </a:lnTo>
                  <a:lnTo>
                    <a:pt x="342644" y="473988"/>
                  </a:lnTo>
                  <a:lnTo>
                    <a:pt x="353647" y="468007"/>
                  </a:lnTo>
                  <a:lnTo>
                    <a:pt x="246710" y="468007"/>
                  </a:lnTo>
                  <a:lnTo>
                    <a:pt x="202167" y="463503"/>
                  </a:lnTo>
                  <a:lnTo>
                    <a:pt x="160652" y="450589"/>
                  </a:lnTo>
                  <a:lnTo>
                    <a:pt x="123063" y="430160"/>
                  </a:lnTo>
                  <a:lnTo>
                    <a:pt x="90297" y="403115"/>
                  </a:lnTo>
                  <a:lnTo>
                    <a:pt x="63250" y="370349"/>
                  </a:lnTo>
                  <a:lnTo>
                    <a:pt x="42820" y="332760"/>
                  </a:lnTo>
                  <a:lnTo>
                    <a:pt x="29904" y="291244"/>
                  </a:lnTo>
                  <a:lnTo>
                    <a:pt x="25400" y="246697"/>
                  </a:lnTo>
                  <a:lnTo>
                    <a:pt x="29904" y="202155"/>
                  </a:lnTo>
                  <a:lnTo>
                    <a:pt x="42820" y="160641"/>
                  </a:lnTo>
                  <a:lnTo>
                    <a:pt x="63250" y="123054"/>
                  </a:lnTo>
                  <a:lnTo>
                    <a:pt x="90297" y="90290"/>
                  </a:lnTo>
                  <a:lnTo>
                    <a:pt x="123063" y="63246"/>
                  </a:lnTo>
                  <a:lnTo>
                    <a:pt x="160652" y="42818"/>
                  </a:lnTo>
                  <a:lnTo>
                    <a:pt x="202167" y="29904"/>
                  </a:lnTo>
                  <a:lnTo>
                    <a:pt x="246710" y="25400"/>
                  </a:lnTo>
                  <a:lnTo>
                    <a:pt x="353652" y="25400"/>
                  </a:lnTo>
                  <a:lnTo>
                    <a:pt x="342644" y="19417"/>
                  </a:lnTo>
                  <a:lnTo>
                    <a:pt x="296365" y="5020"/>
                  </a:lnTo>
                  <a:lnTo>
                    <a:pt x="246710" y="0"/>
                  </a:lnTo>
                  <a:close/>
                </a:path>
                <a:path w="494029" h="494029">
                  <a:moveTo>
                    <a:pt x="353652" y="25400"/>
                  </a:moveTo>
                  <a:lnTo>
                    <a:pt x="246710" y="25400"/>
                  </a:lnTo>
                  <a:lnTo>
                    <a:pt x="291252" y="29904"/>
                  </a:lnTo>
                  <a:lnTo>
                    <a:pt x="332765" y="42818"/>
                  </a:lnTo>
                  <a:lnTo>
                    <a:pt x="370352" y="63246"/>
                  </a:lnTo>
                  <a:lnTo>
                    <a:pt x="403117" y="90290"/>
                  </a:lnTo>
                  <a:lnTo>
                    <a:pt x="430161" y="123054"/>
                  </a:lnTo>
                  <a:lnTo>
                    <a:pt x="450589" y="160641"/>
                  </a:lnTo>
                  <a:lnTo>
                    <a:pt x="463503" y="202155"/>
                  </a:lnTo>
                  <a:lnTo>
                    <a:pt x="468007" y="246697"/>
                  </a:lnTo>
                  <a:lnTo>
                    <a:pt x="463503" y="291244"/>
                  </a:lnTo>
                  <a:lnTo>
                    <a:pt x="450589" y="332760"/>
                  </a:lnTo>
                  <a:lnTo>
                    <a:pt x="430161" y="370349"/>
                  </a:lnTo>
                  <a:lnTo>
                    <a:pt x="403117" y="403115"/>
                  </a:lnTo>
                  <a:lnTo>
                    <a:pt x="370352" y="430160"/>
                  </a:lnTo>
                  <a:lnTo>
                    <a:pt x="332765" y="450589"/>
                  </a:lnTo>
                  <a:lnTo>
                    <a:pt x="291252" y="463503"/>
                  </a:lnTo>
                  <a:lnTo>
                    <a:pt x="246710" y="468007"/>
                  </a:lnTo>
                  <a:lnTo>
                    <a:pt x="353647" y="468007"/>
                  </a:lnTo>
                  <a:lnTo>
                    <a:pt x="421070" y="421063"/>
                  </a:lnTo>
                  <a:lnTo>
                    <a:pt x="451218" y="384536"/>
                  </a:lnTo>
                  <a:lnTo>
                    <a:pt x="473990" y="342633"/>
                  </a:lnTo>
                  <a:lnTo>
                    <a:pt x="488386" y="296353"/>
                  </a:lnTo>
                  <a:lnTo>
                    <a:pt x="493407" y="246697"/>
                  </a:lnTo>
                  <a:lnTo>
                    <a:pt x="488386" y="197041"/>
                  </a:lnTo>
                  <a:lnTo>
                    <a:pt x="473990" y="150763"/>
                  </a:lnTo>
                  <a:lnTo>
                    <a:pt x="451218" y="108862"/>
                  </a:lnTo>
                  <a:lnTo>
                    <a:pt x="421070" y="72337"/>
                  </a:lnTo>
                  <a:lnTo>
                    <a:pt x="384545" y="42189"/>
                  </a:lnTo>
                  <a:lnTo>
                    <a:pt x="353652" y="25400"/>
                  </a:lnTo>
                  <a:close/>
                </a:path>
              </a:pathLst>
            </a:custGeom>
            <a:solidFill>
              <a:srgbClr val="6B798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11679938" y="7136940"/>
            <a:ext cx="2574925" cy="8426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7215">
              <a:lnSpc>
                <a:spcPct val="100000"/>
              </a:lnSpc>
              <a:spcBef>
                <a:spcPts val="100"/>
              </a:spcBef>
            </a:pPr>
            <a:r>
              <a:rPr dirty="0" sz="1000" spc="25" b="1">
                <a:solidFill>
                  <a:srgbClr val="6B798E"/>
                </a:solidFill>
                <a:latin typeface="Arial"/>
                <a:cs typeface="Arial"/>
              </a:rPr>
              <a:t>High-eﬃcient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22200"/>
              </a:lnSpc>
              <a:spcBef>
                <a:spcPts val="1930"/>
              </a:spcBef>
            </a:pPr>
            <a:r>
              <a:rPr dirty="0" sz="750" spc="-5">
                <a:solidFill>
                  <a:srgbClr val="6B798E"/>
                </a:solidFill>
                <a:latin typeface="Arial MT"/>
                <a:cs typeface="Arial MT"/>
              </a:rPr>
              <a:t>200% </a:t>
            </a:r>
            <a:r>
              <a:rPr dirty="0" sz="750" spc="-45">
                <a:solidFill>
                  <a:srgbClr val="6B798E"/>
                </a:solidFill>
                <a:latin typeface="Arial MT"/>
                <a:cs typeface="Arial MT"/>
              </a:rPr>
              <a:t>PV </a:t>
            </a:r>
            <a:r>
              <a:rPr dirty="0" sz="750">
                <a:solidFill>
                  <a:srgbClr val="6B798E"/>
                </a:solidFill>
                <a:latin typeface="Arial MT"/>
                <a:cs typeface="Arial MT"/>
              </a:rPr>
              <a:t>oversized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and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up </a:t>
            </a:r>
            <a:r>
              <a:rPr dirty="0" sz="750" spc="45">
                <a:solidFill>
                  <a:srgbClr val="6B798E"/>
                </a:solidFill>
                <a:latin typeface="Arial MT"/>
                <a:cs typeface="Arial MT"/>
              </a:rPr>
              <a:t>to </a:t>
            </a:r>
            <a:r>
              <a:rPr dirty="0" sz="750" spc="-55">
                <a:solidFill>
                  <a:srgbClr val="6B798E"/>
                </a:solidFill>
                <a:latin typeface="Arial MT"/>
                <a:cs typeface="Arial MT"/>
              </a:rPr>
              <a:t>110% </a:t>
            </a:r>
            <a:r>
              <a:rPr dirty="0" sz="750" spc="-20">
                <a:solidFill>
                  <a:srgbClr val="6B798E"/>
                </a:solidFill>
                <a:latin typeface="Arial MT"/>
                <a:cs typeface="Arial MT"/>
              </a:rPr>
              <a:t>AC </a:t>
            </a:r>
            <a:r>
              <a:rPr dirty="0" sz="750" spc="10">
                <a:solidFill>
                  <a:srgbClr val="6B798E"/>
                </a:solidFill>
                <a:latin typeface="Arial MT"/>
                <a:cs typeface="Arial MT"/>
              </a:rPr>
              <a:t>overload </a:t>
            </a: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output </a:t>
            </a:r>
            <a:r>
              <a:rPr dirty="0" sz="750" spc="3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Higher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efficiency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35">
                <a:solidFill>
                  <a:srgbClr val="6B798E"/>
                </a:solidFill>
                <a:latin typeface="Arial MT"/>
                <a:cs typeface="Arial MT"/>
              </a:rPr>
              <a:t>on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charging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and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5">
                <a:solidFill>
                  <a:srgbClr val="6B798E"/>
                </a:solidFill>
                <a:latin typeface="Arial MT"/>
                <a:cs typeface="Arial MT"/>
              </a:rPr>
              <a:t>discharging,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0">
                <a:solidFill>
                  <a:srgbClr val="6B798E"/>
                </a:solidFill>
                <a:latin typeface="Arial MT"/>
                <a:cs typeface="Arial MT"/>
              </a:rPr>
              <a:t>up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45">
                <a:solidFill>
                  <a:srgbClr val="6B798E"/>
                </a:solidFill>
                <a:latin typeface="Arial MT"/>
                <a:cs typeface="Arial MT"/>
              </a:rPr>
              <a:t>to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-40">
                <a:solidFill>
                  <a:srgbClr val="6B798E"/>
                </a:solidFill>
                <a:latin typeface="Arial MT"/>
                <a:cs typeface="Arial MT"/>
              </a:rPr>
              <a:t>97.5% </a:t>
            </a:r>
            <a:r>
              <a:rPr dirty="0" sz="750" spc="-19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25">
                <a:solidFill>
                  <a:srgbClr val="6B798E"/>
                </a:solidFill>
                <a:latin typeface="Arial MT"/>
                <a:cs typeface="Arial MT"/>
              </a:rPr>
              <a:t>Built-in</a:t>
            </a:r>
            <a:r>
              <a:rPr dirty="0" sz="75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shadow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15">
                <a:solidFill>
                  <a:srgbClr val="6B798E"/>
                </a:solidFill>
                <a:latin typeface="Arial MT"/>
                <a:cs typeface="Arial MT"/>
              </a:rPr>
              <a:t>tracking</a:t>
            </a:r>
            <a:r>
              <a:rPr dirty="0" sz="750" spc="-1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750" spc="30">
                <a:solidFill>
                  <a:srgbClr val="6B798E"/>
                </a:solidFill>
                <a:latin typeface="Arial MT"/>
                <a:cs typeface="Arial MT"/>
              </a:rPr>
              <a:t>function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562847" y="5530182"/>
            <a:ext cx="2580640" cy="772160"/>
          </a:xfrm>
          <a:custGeom>
            <a:avLst/>
            <a:gdLst/>
            <a:ahLst/>
            <a:cxnLst/>
            <a:rect l="l" t="t" r="r" b="b"/>
            <a:pathLst>
              <a:path w="2580640" h="772160">
                <a:moveTo>
                  <a:pt x="2580220" y="0"/>
                </a:moveTo>
                <a:lnTo>
                  <a:pt x="0" y="0"/>
                </a:lnTo>
                <a:lnTo>
                  <a:pt x="0" y="772147"/>
                </a:lnTo>
                <a:lnTo>
                  <a:pt x="2152319" y="772147"/>
                </a:lnTo>
                <a:lnTo>
                  <a:pt x="2198944" y="769636"/>
                </a:lnTo>
                <a:lnTo>
                  <a:pt x="2244114" y="762277"/>
                </a:lnTo>
                <a:lnTo>
                  <a:pt x="2287569" y="750332"/>
                </a:lnTo>
                <a:lnTo>
                  <a:pt x="2329047" y="734061"/>
                </a:lnTo>
                <a:lnTo>
                  <a:pt x="2368288" y="713725"/>
                </a:lnTo>
                <a:lnTo>
                  <a:pt x="2405031" y="689586"/>
                </a:lnTo>
                <a:lnTo>
                  <a:pt x="2439015" y="661905"/>
                </a:lnTo>
                <a:lnTo>
                  <a:pt x="2469978" y="630941"/>
                </a:lnTo>
                <a:lnTo>
                  <a:pt x="2497660" y="596958"/>
                </a:lnTo>
                <a:lnTo>
                  <a:pt x="2521799" y="560215"/>
                </a:lnTo>
                <a:lnTo>
                  <a:pt x="2542135" y="520974"/>
                </a:lnTo>
                <a:lnTo>
                  <a:pt x="2558406" y="479495"/>
                </a:lnTo>
                <a:lnTo>
                  <a:pt x="2570351" y="436040"/>
                </a:lnTo>
                <a:lnTo>
                  <a:pt x="2577710" y="390870"/>
                </a:lnTo>
                <a:lnTo>
                  <a:pt x="2580220" y="344246"/>
                </a:lnTo>
                <a:lnTo>
                  <a:pt x="2580220" y="0"/>
                </a:lnTo>
                <a:close/>
              </a:path>
            </a:pathLst>
          </a:custGeom>
          <a:solidFill>
            <a:srgbClr val="6B798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5" name="object 35"/>
          <p:cNvGrpSpPr/>
          <p:nvPr/>
        </p:nvGrpSpPr>
        <p:grpSpPr>
          <a:xfrm>
            <a:off x="7559992" y="0"/>
            <a:ext cx="7560309" cy="7485380"/>
            <a:chOff x="7559992" y="0"/>
            <a:chExt cx="7560309" cy="7485380"/>
          </a:xfrm>
        </p:grpSpPr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51485" y="7270508"/>
              <a:ext cx="77268" cy="8889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1626206" y="6991789"/>
              <a:ext cx="493395" cy="494030"/>
            </a:xfrm>
            <a:custGeom>
              <a:avLst/>
              <a:gdLst/>
              <a:ahLst/>
              <a:cxnLst/>
              <a:rect l="l" t="t" r="r" b="b"/>
              <a:pathLst>
                <a:path w="493395" h="494029">
                  <a:moveTo>
                    <a:pt x="246697" y="0"/>
                  </a:moveTo>
                  <a:lnTo>
                    <a:pt x="197041" y="5020"/>
                  </a:lnTo>
                  <a:lnTo>
                    <a:pt x="150763" y="19417"/>
                  </a:lnTo>
                  <a:lnTo>
                    <a:pt x="108862" y="42189"/>
                  </a:lnTo>
                  <a:lnTo>
                    <a:pt x="72337" y="72337"/>
                  </a:lnTo>
                  <a:lnTo>
                    <a:pt x="42189" y="108862"/>
                  </a:lnTo>
                  <a:lnTo>
                    <a:pt x="19417" y="150763"/>
                  </a:lnTo>
                  <a:lnTo>
                    <a:pt x="5020" y="197041"/>
                  </a:lnTo>
                  <a:lnTo>
                    <a:pt x="0" y="246697"/>
                  </a:lnTo>
                  <a:lnTo>
                    <a:pt x="5020" y="296353"/>
                  </a:lnTo>
                  <a:lnTo>
                    <a:pt x="19417" y="342633"/>
                  </a:lnTo>
                  <a:lnTo>
                    <a:pt x="42189" y="384536"/>
                  </a:lnTo>
                  <a:lnTo>
                    <a:pt x="72337" y="421063"/>
                  </a:lnTo>
                  <a:lnTo>
                    <a:pt x="108862" y="451214"/>
                  </a:lnTo>
                  <a:lnTo>
                    <a:pt x="150763" y="473988"/>
                  </a:lnTo>
                  <a:lnTo>
                    <a:pt x="197041" y="488386"/>
                  </a:lnTo>
                  <a:lnTo>
                    <a:pt x="246697" y="493407"/>
                  </a:lnTo>
                  <a:lnTo>
                    <a:pt x="296353" y="488386"/>
                  </a:lnTo>
                  <a:lnTo>
                    <a:pt x="342631" y="473988"/>
                  </a:lnTo>
                  <a:lnTo>
                    <a:pt x="353635" y="468007"/>
                  </a:lnTo>
                  <a:lnTo>
                    <a:pt x="246697" y="468007"/>
                  </a:lnTo>
                  <a:lnTo>
                    <a:pt x="202155" y="463503"/>
                  </a:lnTo>
                  <a:lnTo>
                    <a:pt x="160641" y="450589"/>
                  </a:lnTo>
                  <a:lnTo>
                    <a:pt x="123054" y="430160"/>
                  </a:lnTo>
                  <a:lnTo>
                    <a:pt x="90290" y="403115"/>
                  </a:lnTo>
                  <a:lnTo>
                    <a:pt x="63246" y="370349"/>
                  </a:lnTo>
                  <a:lnTo>
                    <a:pt x="42818" y="332760"/>
                  </a:lnTo>
                  <a:lnTo>
                    <a:pt x="29904" y="291244"/>
                  </a:lnTo>
                  <a:lnTo>
                    <a:pt x="25399" y="246697"/>
                  </a:lnTo>
                  <a:lnTo>
                    <a:pt x="29904" y="202155"/>
                  </a:lnTo>
                  <a:lnTo>
                    <a:pt x="42818" y="160641"/>
                  </a:lnTo>
                  <a:lnTo>
                    <a:pt x="63246" y="123054"/>
                  </a:lnTo>
                  <a:lnTo>
                    <a:pt x="90290" y="90290"/>
                  </a:lnTo>
                  <a:lnTo>
                    <a:pt x="123054" y="63246"/>
                  </a:lnTo>
                  <a:lnTo>
                    <a:pt x="160641" y="42818"/>
                  </a:lnTo>
                  <a:lnTo>
                    <a:pt x="202155" y="29904"/>
                  </a:lnTo>
                  <a:lnTo>
                    <a:pt x="246697" y="25400"/>
                  </a:lnTo>
                  <a:lnTo>
                    <a:pt x="353639" y="25400"/>
                  </a:lnTo>
                  <a:lnTo>
                    <a:pt x="342631" y="19417"/>
                  </a:lnTo>
                  <a:lnTo>
                    <a:pt x="296353" y="5020"/>
                  </a:lnTo>
                  <a:lnTo>
                    <a:pt x="246697" y="0"/>
                  </a:lnTo>
                  <a:close/>
                </a:path>
                <a:path w="493395" h="494029">
                  <a:moveTo>
                    <a:pt x="353639" y="25400"/>
                  </a:moveTo>
                  <a:lnTo>
                    <a:pt x="246697" y="25400"/>
                  </a:lnTo>
                  <a:lnTo>
                    <a:pt x="291239" y="29904"/>
                  </a:lnTo>
                  <a:lnTo>
                    <a:pt x="332753" y="42818"/>
                  </a:lnTo>
                  <a:lnTo>
                    <a:pt x="370340" y="63246"/>
                  </a:lnTo>
                  <a:lnTo>
                    <a:pt x="403104" y="90290"/>
                  </a:lnTo>
                  <a:lnTo>
                    <a:pt x="430148" y="123054"/>
                  </a:lnTo>
                  <a:lnTo>
                    <a:pt x="450576" y="160641"/>
                  </a:lnTo>
                  <a:lnTo>
                    <a:pt x="463490" y="202155"/>
                  </a:lnTo>
                  <a:lnTo>
                    <a:pt x="467994" y="246697"/>
                  </a:lnTo>
                  <a:lnTo>
                    <a:pt x="463490" y="291244"/>
                  </a:lnTo>
                  <a:lnTo>
                    <a:pt x="450576" y="332760"/>
                  </a:lnTo>
                  <a:lnTo>
                    <a:pt x="430148" y="370349"/>
                  </a:lnTo>
                  <a:lnTo>
                    <a:pt x="403104" y="403115"/>
                  </a:lnTo>
                  <a:lnTo>
                    <a:pt x="370340" y="430160"/>
                  </a:lnTo>
                  <a:lnTo>
                    <a:pt x="332753" y="450589"/>
                  </a:lnTo>
                  <a:lnTo>
                    <a:pt x="291239" y="463503"/>
                  </a:lnTo>
                  <a:lnTo>
                    <a:pt x="246697" y="468007"/>
                  </a:lnTo>
                  <a:lnTo>
                    <a:pt x="353635" y="468007"/>
                  </a:lnTo>
                  <a:lnTo>
                    <a:pt x="421057" y="421063"/>
                  </a:lnTo>
                  <a:lnTo>
                    <a:pt x="451205" y="384536"/>
                  </a:lnTo>
                  <a:lnTo>
                    <a:pt x="473977" y="342633"/>
                  </a:lnTo>
                  <a:lnTo>
                    <a:pt x="488374" y="296353"/>
                  </a:lnTo>
                  <a:lnTo>
                    <a:pt x="493394" y="246697"/>
                  </a:lnTo>
                  <a:lnTo>
                    <a:pt x="488374" y="197041"/>
                  </a:lnTo>
                  <a:lnTo>
                    <a:pt x="473977" y="150763"/>
                  </a:lnTo>
                  <a:lnTo>
                    <a:pt x="451205" y="108862"/>
                  </a:lnTo>
                  <a:lnTo>
                    <a:pt x="421057" y="72337"/>
                  </a:lnTo>
                  <a:lnTo>
                    <a:pt x="384532" y="42189"/>
                  </a:lnTo>
                  <a:lnTo>
                    <a:pt x="353639" y="25400"/>
                  </a:lnTo>
                  <a:close/>
                </a:path>
              </a:pathLst>
            </a:custGeom>
            <a:solidFill>
              <a:srgbClr val="6B798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52280" y="7116083"/>
              <a:ext cx="242702" cy="24486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59992" y="0"/>
              <a:ext cx="7559993" cy="541477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22374" y="762508"/>
              <a:ext cx="570903" cy="56737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3822376" y="762507"/>
              <a:ext cx="571500" cy="567690"/>
            </a:xfrm>
            <a:custGeom>
              <a:avLst/>
              <a:gdLst/>
              <a:ahLst/>
              <a:cxnLst/>
              <a:rect l="l" t="t" r="r" b="b"/>
              <a:pathLst>
                <a:path w="571500" h="567690">
                  <a:moveTo>
                    <a:pt x="285305" y="402285"/>
                  </a:moveTo>
                  <a:lnTo>
                    <a:pt x="0" y="567372"/>
                  </a:lnTo>
                  <a:lnTo>
                    <a:pt x="148844" y="567372"/>
                  </a:lnTo>
                  <a:lnTo>
                    <a:pt x="285305" y="402285"/>
                  </a:lnTo>
                  <a:close/>
                </a:path>
                <a:path w="571500" h="567690">
                  <a:moveTo>
                    <a:pt x="570903" y="0"/>
                  </a:moveTo>
                  <a:lnTo>
                    <a:pt x="421373" y="0"/>
                  </a:lnTo>
                  <a:lnTo>
                    <a:pt x="412470" y="1117"/>
                  </a:lnTo>
                  <a:lnTo>
                    <a:pt x="404342" y="4267"/>
                  </a:lnTo>
                  <a:lnTo>
                    <a:pt x="397256" y="9232"/>
                  </a:lnTo>
                  <a:lnTo>
                    <a:pt x="391452" y="15748"/>
                  </a:lnTo>
                  <a:lnTo>
                    <a:pt x="285381" y="165036"/>
                  </a:lnTo>
                  <a:lnTo>
                    <a:pt x="179463" y="15773"/>
                  </a:lnTo>
                  <a:lnTo>
                    <a:pt x="173520" y="9118"/>
                  </a:lnTo>
                  <a:lnTo>
                    <a:pt x="166509" y="4229"/>
                  </a:lnTo>
                  <a:lnTo>
                    <a:pt x="158407" y="1104"/>
                  </a:lnTo>
                  <a:lnTo>
                    <a:pt x="149479" y="0"/>
                  </a:lnTo>
                  <a:lnTo>
                    <a:pt x="0" y="0"/>
                  </a:lnTo>
                  <a:lnTo>
                    <a:pt x="570903" y="567372"/>
                  </a:lnTo>
                  <a:lnTo>
                    <a:pt x="285419" y="165087"/>
                  </a:lnTo>
                  <a:lnTo>
                    <a:pt x="570903" y="0"/>
                  </a:lnTo>
                  <a:close/>
                </a:path>
              </a:pathLst>
            </a:custGeom>
            <a:solidFill>
              <a:srgbClr val="FAB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63300" y="1381282"/>
              <a:ext cx="130454" cy="9353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3822198" y="1380121"/>
              <a:ext cx="576580" cy="154940"/>
            </a:xfrm>
            <a:custGeom>
              <a:avLst/>
              <a:gdLst/>
              <a:ahLst/>
              <a:cxnLst/>
              <a:rect l="l" t="t" r="r" b="b"/>
              <a:pathLst>
                <a:path w="576580" h="154940">
                  <a:moveTo>
                    <a:pt x="100012" y="65773"/>
                  </a:moveTo>
                  <a:lnTo>
                    <a:pt x="97942" y="53289"/>
                  </a:lnTo>
                  <a:lnTo>
                    <a:pt x="91973" y="44361"/>
                  </a:lnTo>
                  <a:lnTo>
                    <a:pt x="82423" y="39001"/>
                  </a:lnTo>
                  <a:lnTo>
                    <a:pt x="69621" y="37211"/>
                  </a:lnTo>
                  <a:lnTo>
                    <a:pt x="25234" y="37211"/>
                  </a:lnTo>
                  <a:lnTo>
                    <a:pt x="22834" y="34747"/>
                  </a:lnTo>
                  <a:lnTo>
                    <a:pt x="22834" y="25933"/>
                  </a:lnTo>
                  <a:lnTo>
                    <a:pt x="25171" y="23418"/>
                  </a:lnTo>
                  <a:lnTo>
                    <a:pt x="95745" y="23418"/>
                  </a:lnTo>
                  <a:lnTo>
                    <a:pt x="95745" y="1168"/>
                  </a:lnTo>
                  <a:lnTo>
                    <a:pt x="30187" y="1168"/>
                  </a:lnTo>
                  <a:lnTo>
                    <a:pt x="17411" y="3263"/>
                  </a:lnTo>
                  <a:lnTo>
                    <a:pt x="7937" y="9067"/>
                  </a:lnTo>
                  <a:lnTo>
                    <a:pt x="2032" y="17881"/>
                  </a:lnTo>
                  <a:lnTo>
                    <a:pt x="0" y="28968"/>
                  </a:lnTo>
                  <a:lnTo>
                    <a:pt x="2133" y="40271"/>
                  </a:lnTo>
                  <a:lnTo>
                    <a:pt x="8178" y="49187"/>
                  </a:lnTo>
                  <a:lnTo>
                    <a:pt x="17614" y="55029"/>
                  </a:lnTo>
                  <a:lnTo>
                    <a:pt x="29908" y="57124"/>
                  </a:lnTo>
                  <a:lnTo>
                    <a:pt x="76111" y="57124"/>
                  </a:lnTo>
                  <a:lnTo>
                    <a:pt x="78562" y="59766"/>
                  </a:lnTo>
                  <a:lnTo>
                    <a:pt x="78562" y="69215"/>
                  </a:lnTo>
                  <a:lnTo>
                    <a:pt x="75996" y="72377"/>
                  </a:lnTo>
                  <a:lnTo>
                    <a:pt x="1346" y="72377"/>
                  </a:lnTo>
                  <a:lnTo>
                    <a:pt x="1346" y="94640"/>
                  </a:lnTo>
                  <a:lnTo>
                    <a:pt x="69621" y="94640"/>
                  </a:lnTo>
                  <a:lnTo>
                    <a:pt x="82816" y="92443"/>
                  </a:lnTo>
                  <a:lnTo>
                    <a:pt x="92329" y="86372"/>
                  </a:lnTo>
                  <a:lnTo>
                    <a:pt x="98082" y="77216"/>
                  </a:lnTo>
                  <a:lnTo>
                    <a:pt x="100012" y="65773"/>
                  </a:lnTo>
                  <a:close/>
                </a:path>
                <a:path w="576580" h="154940">
                  <a:moveTo>
                    <a:pt x="218186" y="46964"/>
                  </a:moveTo>
                  <a:lnTo>
                    <a:pt x="214795" y="28435"/>
                  </a:lnTo>
                  <a:lnTo>
                    <a:pt x="211531" y="23418"/>
                  </a:lnTo>
                  <a:lnTo>
                    <a:pt x="205333" y="13957"/>
                  </a:lnTo>
                  <a:lnTo>
                    <a:pt x="195935" y="7861"/>
                  </a:lnTo>
                  <a:lnTo>
                    <a:pt x="195935" y="47726"/>
                  </a:lnTo>
                  <a:lnTo>
                    <a:pt x="194170" y="57696"/>
                  </a:lnTo>
                  <a:lnTo>
                    <a:pt x="189293" y="65468"/>
                  </a:lnTo>
                  <a:lnTo>
                    <a:pt x="181825" y="70561"/>
                  </a:lnTo>
                  <a:lnTo>
                    <a:pt x="172339" y="72377"/>
                  </a:lnTo>
                  <a:lnTo>
                    <a:pt x="151295" y="72377"/>
                  </a:lnTo>
                  <a:lnTo>
                    <a:pt x="142011" y="70561"/>
                  </a:lnTo>
                  <a:lnTo>
                    <a:pt x="134645" y="65468"/>
                  </a:lnTo>
                  <a:lnTo>
                    <a:pt x="129794" y="57670"/>
                  </a:lnTo>
                  <a:lnTo>
                    <a:pt x="128054" y="47726"/>
                  </a:lnTo>
                  <a:lnTo>
                    <a:pt x="129806" y="37820"/>
                  </a:lnTo>
                  <a:lnTo>
                    <a:pt x="134658" y="30149"/>
                  </a:lnTo>
                  <a:lnTo>
                    <a:pt x="142024" y="25184"/>
                  </a:lnTo>
                  <a:lnTo>
                    <a:pt x="151295" y="23418"/>
                  </a:lnTo>
                  <a:lnTo>
                    <a:pt x="172339" y="23418"/>
                  </a:lnTo>
                  <a:lnTo>
                    <a:pt x="181825" y="25196"/>
                  </a:lnTo>
                  <a:lnTo>
                    <a:pt x="189293" y="30187"/>
                  </a:lnTo>
                  <a:lnTo>
                    <a:pt x="194183" y="37871"/>
                  </a:lnTo>
                  <a:lnTo>
                    <a:pt x="195935" y="47726"/>
                  </a:lnTo>
                  <a:lnTo>
                    <a:pt x="195935" y="7861"/>
                  </a:lnTo>
                  <a:lnTo>
                    <a:pt x="190830" y="4533"/>
                  </a:lnTo>
                  <a:lnTo>
                    <a:pt x="172339" y="1168"/>
                  </a:lnTo>
                  <a:lnTo>
                    <a:pt x="151295" y="1168"/>
                  </a:lnTo>
                  <a:lnTo>
                    <a:pt x="133197" y="4483"/>
                  </a:lnTo>
                  <a:lnTo>
                    <a:pt x="118808" y="13804"/>
                  </a:lnTo>
                  <a:lnTo>
                    <a:pt x="109283" y="28257"/>
                  </a:lnTo>
                  <a:lnTo>
                    <a:pt x="105854" y="46964"/>
                  </a:lnTo>
                  <a:lnTo>
                    <a:pt x="109258" y="65786"/>
                  </a:lnTo>
                  <a:lnTo>
                    <a:pt x="118732" y="80937"/>
                  </a:lnTo>
                  <a:lnTo>
                    <a:pt x="133134" y="91033"/>
                  </a:lnTo>
                  <a:lnTo>
                    <a:pt x="151295" y="94691"/>
                  </a:lnTo>
                  <a:lnTo>
                    <a:pt x="172339" y="94691"/>
                  </a:lnTo>
                  <a:lnTo>
                    <a:pt x="190754" y="91033"/>
                  </a:lnTo>
                  <a:lnTo>
                    <a:pt x="205270" y="80937"/>
                  </a:lnTo>
                  <a:lnTo>
                    <a:pt x="210629" y="72377"/>
                  </a:lnTo>
                  <a:lnTo>
                    <a:pt x="214769" y="65786"/>
                  </a:lnTo>
                  <a:lnTo>
                    <a:pt x="218186" y="46964"/>
                  </a:lnTo>
                  <a:close/>
                </a:path>
                <a:path w="576580" h="154940">
                  <a:moveTo>
                    <a:pt x="306044" y="72377"/>
                  </a:moveTo>
                  <a:lnTo>
                    <a:pt x="248043" y="72377"/>
                  </a:lnTo>
                  <a:lnTo>
                    <a:pt x="248043" y="1168"/>
                  </a:lnTo>
                  <a:lnTo>
                    <a:pt x="225717" y="1168"/>
                  </a:lnTo>
                  <a:lnTo>
                    <a:pt x="225717" y="94640"/>
                  </a:lnTo>
                  <a:lnTo>
                    <a:pt x="306044" y="94640"/>
                  </a:lnTo>
                  <a:lnTo>
                    <a:pt x="306044" y="72377"/>
                  </a:lnTo>
                  <a:close/>
                </a:path>
                <a:path w="576580" h="154940">
                  <a:moveTo>
                    <a:pt x="355358" y="117894"/>
                  </a:moveTo>
                  <a:lnTo>
                    <a:pt x="349681" y="112115"/>
                  </a:lnTo>
                  <a:lnTo>
                    <a:pt x="310311" y="112115"/>
                  </a:lnTo>
                  <a:lnTo>
                    <a:pt x="310311" y="154228"/>
                  </a:lnTo>
                  <a:lnTo>
                    <a:pt x="317614" y="154228"/>
                  </a:lnTo>
                  <a:lnTo>
                    <a:pt x="317614" y="119468"/>
                  </a:lnTo>
                  <a:lnTo>
                    <a:pt x="345071" y="119468"/>
                  </a:lnTo>
                  <a:lnTo>
                    <a:pt x="348221" y="122504"/>
                  </a:lnTo>
                  <a:lnTo>
                    <a:pt x="348221" y="132092"/>
                  </a:lnTo>
                  <a:lnTo>
                    <a:pt x="345071" y="135420"/>
                  </a:lnTo>
                  <a:lnTo>
                    <a:pt x="322973" y="135420"/>
                  </a:lnTo>
                  <a:lnTo>
                    <a:pt x="322973" y="142481"/>
                  </a:lnTo>
                  <a:lnTo>
                    <a:pt x="349681" y="142481"/>
                  </a:lnTo>
                  <a:lnTo>
                    <a:pt x="355358" y="136296"/>
                  </a:lnTo>
                  <a:lnTo>
                    <a:pt x="355358" y="119468"/>
                  </a:lnTo>
                  <a:lnTo>
                    <a:pt x="355358" y="117894"/>
                  </a:lnTo>
                  <a:close/>
                </a:path>
                <a:path w="576580" h="154940">
                  <a:moveTo>
                    <a:pt x="410083" y="132727"/>
                  </a:moveTo>
                  <a:lnTo>
                    <a:pt x="408584" y="124333"/>
                  </a:lnTo>
                  <a:lnTo>
                    <a:pt x="405447" y="119468"/>
                  </a:lnTo>
                  <a:lnTo>
                    <a:pt x="404380" y="117817"/>
                  </a:lnTo>
                  <a:lnTo>
                    <a:pt x="402856" y="116840"/>
                  </a:lnTo>
                  <a:lnTo>
                    <a:pt x="402856" y="141020"/>
                  </a:lnTo>
                  <a:lnTo>
                    <a:pt x="397294" y="146862"/>
                  </a:lnTo>
                  <a:lnTo>
                    <a:pt x="371703" y="146862"/>
                  </a:lnTo>
                  <a:lnTo>
                    <a:pt x="366153" y="141020"/>
                  </a:lnTo>
                  <a:lnTo>
                    <a:pt x="366153" y="125018"/>
                  </a:lnTo>
                  <a:lnTo>
                    <a:pt x="371754" y="119468"/>
                  </a:lnTo>
                  <a:lnTo>
                    <a:pt x="397294" y="119468"/>
                  </a:lnTo>
                  <a:lnTo>
                    <a:pt x="402742" y="125018"/>
                  </a:lnTo>
                  <a:lnTo>
                    <a:pt x="402856" y="141020"/>
                  </a:lnTo>
                  <a:lnTo>
                    <a:pt x="402856" y="116840"/>
                  </a:lnTo>
                  <a:lnTo>
                    <a:pt x="397891" y="113614"/>
                  </a:lnTo>
                  <a:lnTo>
                    <a:pt x="389521" y="112115"/>
                  </a:lnTo>
                  <a:lnTo>
                    <a:pt x="379310" y="112115"/>
                  </a:lnTo>
                  <a:lnTo>
                    <a:pt x="371132" y="113588"/>
                  </a:lnTo>
                  <a:lnTo>
                    <a:pt x="364629" y="117754"/>
                  </a:lnTo>
                  <a:lnTo>
                    <a:pt x="360349" y="124256"/>
                  </a:lnTo>
                  <a:lnTo>
                    <a:pt x="358800" y="132727"/>
                  </a:lnTo>
                  <a:lnTo>
                    <a:pt x="360349" y="141236"/>
                  </a:lnTo>
                  <a:lnTo>
                    <a:pt x="364629" y="148056"/>
                  </a:lnTo>
                  <a:lnTo>
                    <a:pt x="371132" y="152590"/>
                  </a:lnTo>
                  <a:lnTo>
                    <a:pt x="379310" y="154228"/>
                  </a:lnTo>
                  <a:lnTo>
                    <a:pt x="389521" y="154228"/>
                  </a:lnTo>
                  <a:lnTo>
                    <a:pt x="397789" y="152590"/>
                  </a:lnTo>
                  <a:lnTo>
                    <a:pt x="404291" y="148056"/>
                  </a:lnTo>
                  <a:lnTo>
                    <a:pt x="405041" y="146862"/>
                  </a:lnTo>
                  <a:lnTo>
                    <a:pt x="408546" y="141236"/>
                  </a:lnTo>
                  <a:lnTo>
                    <a:pt x="410083" y="132727"/>
                  </a:lnTo>
                  <a:close/>
                </a:path>
                <a:path w="576580" h="154940">
                  <a:moveTo>
                    <a:pt x="437007" y="94691"/>
                  </a:moveTo>
                  <a:lnTo>
                    <a:pt x="399237" y="31838"/>
                  </a:lnTo>
                  <a:lnTo>
                    <a:pt x="384035" y="6540"/>
                  </a:lnTo>
                  <a:lnTo>
                    <a:pt x="381863" y="3098"/>
                  </a:lnTo>
                  <a:lnTo>
                    <a:pt x="378828" y="0"/>
                  </a:lnTo>
                  <a:lnTo>
                    <a:pt x="368554" y="0"/>
                  </a:lnTo>
                  <a:lnTo>
                    <a:pt x="365391" y="3035"/>
                  </a:lnTo>
                  <a:lnTo>
                    <a:pt x="363245" y="6540"/>
                  </a:lnTo>
                  <a:lnTo>
                    <a:pt x="310362" y="94691"/>
                  </a:lnTo>
                  <a:lnTo>
                    <a:pt x="336016" y="94691"/>
                  </a:lnTo>
                  <a:lnTo>
                    <a:pt x="373113" y="31838"/>
                  </a:lnTo>
                  <a:lnTo>
                    <a:pt x="386029" y="53505"/>
                  </a:lnTo>
                  <a:lnTo>
                    <a:pt x="369379" y="53505"/>
                  </a:lnTo>
                  <a:lnTo>
                    <a:pt x="358089" y="72910"/>
                  </a:lnTo>
                  <a:lnTo>
                    <a:pt x="397471" y="72910"/>
                  </a:lnTo>
                  <a:lnTo>
                    <a:pt x="410489" y="94691"/>
                  </a:lnTo>
                  <a:lnTo>
                    <a:pt x="437007" y="94691"/>
                  </a:lnTo>
                  <a:close/>
                </a:path>
                <a:path w="576580" h="154940">
                  <a:moveTo>
                    <a:pt x="479196" y="112115"/>
                  </a:moveTo>
                  <a:lnTo>
                    <a:pt x="471017" y="112115"/>
                  </a:lnTo>
                  <a:lnTo>
                    <a:pt x="453783" y="144475"/>
                  </a:lnTo>
                  <a:lnTo>
                    <a:pt x="451612" y="140144"/>
                  </a:lnTo>
                  <a:lnTo>
                    <a:pt x="437540" y="112115"/>
                  </a:lnTo>
                  <a:lnTo>
                    <a:pt x="428726" y="112115"/>
                  </a:lnTo>
                  <a:lnTo>
                    <a:pt x="439585" y="132969"/>
                  </a:lnTo>
                  <a:lnTo>
                    <a:pt x="433273" y="144475"/>
                  </a:lnTo>
                  <a:lnTo>
                    <a:pt x="416217" y="112115"/>
                  </a:lnTo>
                  <a:lnTo>
                    <a:pt x="407403" y="112115"/>
                  </a:lnTo>
                  <a:lnTo>
                    <a:pt x="429234" y="152590"/>
                  </a:lnTo>
                  <a:lnTo>
                    <a:pt x="430009" y="154114"/>
                  </a:lnTo>
                  <a:lnTo>
                    <a:pt x="431406" y="154813"/>
                  </a:lnTo>
                  <a:lnTo>
                    <a:pt x="434555" y="154813"/>
                  </a:lnTo>
                  <a:lnTo>
                    <a:pt x="435965" y="154114"/>
                  </a:lnTo>
                  <a:lnTo>
                    <a:pt x="436778" y="152476"/>
                  </a:lnTo>
                  <a:lnTo>
                    <a:pt x="441032" y="144475"/>
                  </a:lnTo>
                  <a:lnTo>
                    <a:pt x="443331" y="140144"/>
                  </a:lnTo>
                  <a:lnTo>
                    <a:pt x="449922" y="152590"/>
                  </a:lnTo>
                  <a:lnTo>
                    <a:pt x="450621" y="154114"/>
                  </a:lnTo>
                  <a:lnTo>
                    <a:pt x="452031" y="154813"/>
                  </a:lnTo>
                  <a:lnTo>
                    <a:pt x="455117" y="154813"/>
                  </a:lnTo>
                  <a:lnTo>
                    <a:pt x="456539" y="154114"/>
                  </a:lnTo>
                  <a:lnTo>
                    <a:pt x="457403" y="152476"/>
                  </a:lnTo>
                  <a:lnTo>
                    <a:pt x="461721" y="144475"/>
                  </a:lnTo>
                  <a:lnTo>
                    <a:pt x="479196" y="112115"/>
                  </a:lnTo>
                  <a:close/>
                </a:path>
                <a:path w="576580" h="154940">
                  <a:moveTo>
                    <a:pt x="519671" y="129692"/>
                  </a:moveTo>
                  <a:lnTo>
                    <a:pt x="496252" y="129692"/>
                  </a:lnTo>
                  <a:lnTo>
                    <a:pt x="496252" y="135877"/>
                  </a:lnTo>
                  <a:lnTo>
                    <a:pt x="519671" y="135877"/>
                  </a:lnTo>
                  <a:lnTo>
                    <a:pt x="519671" y="129692"/>
                  </a:lnTo>
                  <a:close/>
                </a:path>
                <a:path w="576580" h="154940">
                  <a:moveTo>
                    <a:pt x="521309" y="146862"/>
                  </a:moveTo>
                  <a:lnTo>
                    <a:pt x="490867" y="146862"/>
                  </a:lnTo>
                  <a:lnTo>
                    <a:pt x="490867" y="119468"/>
                  </a:lnTo>
                  <a:lnTo>
                    <a:pt x="521258" y="119468"/>
                  </a:lnTo>
                  <a:lnTo>
                    <a:pt x="521258" y="112115"/>
                  </a:lnTo>
                  <a:lnTo>
                    <a:pt x="483565" y="112115"/>
                  </a:lnTo>
                  <a:lnTo>
                    <a:pt x="483565" y="154228"/>
                  </a:lnTo>
                  <a:lnTo>
                    <a:pt x="521309" y="154228"/>
                  </a:lnTo>
                  <a:lnTo>
                    <a:pt x="521309" y="146862"/>
                  </a:lnTo>
                  <a:close/>
                </a:path>
                <a:path w="576580" h="154940">
                  <a:moveTo>
                    <a:pt x="575995" y="154228"/>
                  </a:moveTo>
                  <a:lnTo>
                    <a:pt x="563321" y="141376"/>
                  </a:lnTo>
                  <a:lnTo>
                    <a:pt x="568693" y="139268"/>
                  </a:lnTo>
                  <a:lnTo>
                    <a:pt x="571957" y="134366"/>
                  </a:lnTo>
                  <a:lnTo>
                    <a:pt x="571957" y="119468"/>
                  </a:lnTo>
                  <a:lnTo>
                    <a:pt x="571957" y="118008"/>
                  </a:lnTo>
                  <a:lnTo>
                    <a:pt x="566356" y="112115"/>
                  </a:lnTo>
                  <a:lnTo>
                    <a:pt x="526465" y="112115"/>
                  </a:lnTo>
                  <a:lnTo>
                    <a:pt x="526465" y="154228"/>
                  </a:lnTo>
                  <a:lnTo>
                    <a:pt x="533768" y="154228"/>
                  </a:lnTo>
                  <a:lnTo>
                    <a:pt x="533768" y="119468"/>
                  </a:lnTo>
                  <a:lnTo>
                    <a:pt x="561797" y="119468"/>
                  </a:lnTo>
                  <a:lnTo>
                    <a:pt x="564718" y="122097"/>
                  </a:lnTo>
                  <a:lnTo>
                    <a:pt x="564718" y="133019"/>
                  </a:lnTo>
                  <a:lnTo>
                    <a:pt x="561911" y="136055"/>
                  </a:lnTo>
                  <a:lnTo>
                    <a:pt x="539140" y="136055"/>
                  </a:lnTo>
                  <a:lnTo>
                    <a:pt x="539140" y="142481"/>
                  </a:lnTo>
                  <a:lnTo>
                    <a:pt x="554901" y="142481"/>
                  </a:lnTo>
                  <a:lnTo>
                    <a:pt x="565543" y="154228"/>
                  </a:lnTo>
                  <a:lnTo>
                    <a:pt x="575995" y="154228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992007" y="1054483"/>
              <a:ext cx="2845435" cy="206375"/>
            </a:xfrm>
            <a:custGeom>
              <a:avLst/>
              <a:gdLst/>
              <a:ahLst/>
              <a:cxnLst/>
              <a:rect l="l" t="t" r="r" b="b"/>
              <a:pathLst>
                <a:path w="2845434" h="206375">
                  <a:moveTo>
                    <a:pt x="2742285" y="0"/>
                  </a:moveTo>
                  <a:lnTo>
                    <a:pt x="103035" y="0"/>
                  </a:lnTo>
                  <a:lnTo>
                    <a:pt x="63029" y="8130"/>
                  </a:lnTo>
                  <a:lnTo>
                    <a:pt x="30267" y="30268"/>
                  </a:lnTo>
                  <a:lnTo>
                    <a:pt x="8130" y="63034"/>
                  </a:lnTo>
                  <a:lnTo>
                    <a:pt x="0" y="103047"/>
                  </a:lnTo>
                  <a:lnTo>
                    <a:pt x="8130" y="143053"/>
                  </a:lnTo>
                  <a:lnTo>
                    <a:pt x="30267" y="175815"/>
                  </a:lnTo>
                  <a:lnTo>
                    <a:pt x="63029" y="197952"/>
                  </a:lnTo>
                  <a:lnTo>
                    <a:pt x="103035" y="206082"/>
                  </a:lnTo>
                  <a:lnTo>
                    <a:pt x="2742285" y="206082"/>
                  </a:lnTo>
                  <a:lnTo>
                    <a:pt x="2782291" y="197952"/>
                  </a:lnTo>
                  <a:lnTo>
                    <a:pt x="2815053" y="175815"/>
                  </a:lnTo>
                  <a:lnTo>
                    <a:pt x="2837190" y="143053"/>
                  </a:lnTo>
                  <a:lnTo>
                    <a:pt x="2845320" y="103047"/>
                  </a:lnTo>
                  <a:lnTo>
                    <a:pt x="2837190" y="63034"/>
                  </a:lnTo>
                  <a:lnTo>
                    <a:pt x="2815053" y="30268"/>
                  </a:lnTo>
                  <a:lnTo>
                    <a:pt x="2782291" y="8130"/>
                  </a:lnTo>
                  <a:lnTo>
                    <a:pt x="2742285" y="0"/>
                  </a:lnTo>
                  <a:close/>
                </a:path>
              </a:pathLst>
            </a:custGeom>
            <a:solidFill>
              <a:srgbClr val="E9D1B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7956685" y="5463183"/>
            <a:ext cx="1826895" cy="71501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u="sng" sz="3200" spc="28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 Symbol"/>
                <a:cs typeface="Segoe UI Symbol"/>
              </a:rPr>
              <a:t>Features</a:t>
            </a:r>
            <a:endParaRPr sz="3200">
              <a:latin typeface="Segoe UI Symbol"/>
              <a:cs typeface="Segoe UI Symbol"/>
            </a:endParaRPr>
          </a:p>
          <a:p>
            <a:pPr marL="42545">
              <a:lnSpc>
                <a:spcPct val="100000"/>
              </a:lnSpc>
              <a:spcBef>
                <a:spcPts val="85"/>
              </a:spcBef>
            </a:pPr>
            <a:r>
              <a:rPr dirty="0" sz="1000" spc="40">
                <a:solidFill>
                  <a:srgbClr val="FFFFFF"/>
                </a:solidFill>
                <a:latin typeface="Arial MT"/>
                <a:cs typeface="Arial MT"/>
              </a:rPr>
              <a:t>Three-phase</a:t>
            </a:r>
            <a:r>
              <a:rPr dirty="0" sz="10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000" spc="55">
                <a:solidFill>
                  <a:srgbClr val="FFFFFF"/>
                </a:solidFill>
                <a:latin typeface="Arial MT"/>
                <a:cs typeface="Arial MT"/>
              </a:rPr>
              <a:t>Hybrid</a:t>
            </a:r>
            <a:r>
              <a:rPr dirty="0" sz="10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Arial MT"/>
                <a:cs typeface="Arial MT"/>
              </a:rPr>
              <a:t>inverter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2080" rIns="0" bIns="0" rtlCol="0" vert="horz">
            <a:spAutoFit/>
          </a:bodyPr>
          <a:lstStyle/>
          <a:p>
            <a:pPr marL="3735070">
              <a:lnSpc>
                <a:spcPct val="100000"/>
              </a:lnSpc>
              <a:spcBef>
                <a:spcPts val="1040"/>
              </a:spcBef>
            </a:pPr>
            <a:r>
              <a:rPr dirty="0" spc="35"/>
              <a:t>X3-Hybrid</a:t>
            </a:r>
            <a:r>
              <a:rPr dirty="0" spc="-195"/>
              <a:t> </a:t>
            </a:r>
            <a:r>
              <a:rPr dirty="0" spc="80"/>
              <a:t>G4</a:t>
            </a:r>
          </a:p>
          <a:p>
            <a:pPr marL="3785870">
              <a:lnSpc>
                <a:spcPct val="100000"/>
              </a:lnSpc>
              <a:spcBef>
                <a:spcPts val="295"/>
              </a:spcBef>
            </a:pPr>
            <a:r>
              <a:rPr dirty="0" sz="1000" spc="35"/>
              <a:t>5.0kW/6.0kW/8.0kW/10.0kW/12.0kW/15.0kW</a:t>
            </a:r>
            <a:endParaRPr sz="1000"/>
          </a:p>
        </p:txBody>
      </p:sp>
      <p:grpSp>
        <p:nvGrpSpPr>
          <p:cNvPr id="47" name="object 47"/>
          <p:cNvGrpSpPr/>
          <p:nvPr/>
        </p:nvGrpSpPr>
        <p:grpSpPr>
          <a:xfrm>
            <a:off x="11366958" y="3840938"/>
            <a:ext cx="3185160" cy="3185160"/>
            <a:chOff x="11366958" y="3840938"/>
            <a:chExt cx="3185160" cy="3185160"/>
          </a:xfrm>
        </p:grpSpPr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66958" y="3840938"/>
              <a:ext cx="3185160" cy="318515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1457167" y="3931540"/>
              <a:ext cx="2966720" cy="2966720"/>
            </a:xfrm>
            <a:custGeom>
              <a:avLst/>
              <a:gdLst/>
              <a:ahLst/>
              <a:cxnLst/>
              <a:rect l="l" t="t" r="r" b="b"/>
              <a:pathLst>
                <a:path w="2966719" h="2966720">
                  <a:moveTo>
                    <a:pt x="1483245" y="0"/>
                  </a:moveTo>
                  <a:lnTo>
                    <a:pt x="1435241" y="762"/>
                  </a:lnTo>
                  <a:lnTo>
                    <a:pt x="1387618" y="3033"/>
                  </a:lnTo>
                  <a:lnTo>
                    <a:pt x="1340399" y="6789"/>
                  </a:lnTo>
                  <a:lnTo>
                    <a:pt x="1293606" y="12009"/>
                  </a:lnTo>
                  <a:lnTo>
                    <a:pt x="1247263" y="18668"/>
                  </a:lnTo>
                  <a:lnTo>
                    <a:pt x="1201394" y="26745"/>
                  </a:lnTo>
                  <a:lnTo>
                    <a:pt x="1156020" y="36214"/>
                  </a:lnTo>
                  <a:lnTo>
                    <a:pt x="1111165" y="47055"/>
                  </a:lnTo>
                  <a:lnTo>
                    <a:pt x="1066852" y="59244"/>
                  </a:lnTo>
                  <a:lnTo>
                    <a:pt x="1023104" y="72757"/>
                  </a:lnTo>
                  <a:lnTo>
                    <a:pt x="979944" y="87571"/>
                  </a:lnTo>
                  <a:lnTo>
                    <a:pt x="937395" y="103665"/>
                  </a:lnTo>
                  <a:lnTo>
                    <a:pt x="895480" y="121014"/>
                  </a:lnTo>
                  <a:lnTo>
                    <a:pt x="854223" y="139595"/>
                  </a:lnTo>
                  <a:lnTo>
                    <a:pt x="813645" y="159386"/>
                  </a:lnTo>
                  <a:lnTo>
                    <a:pt x="773770" y="180364"/>
                  </a:lnTo>
                  <a:lnTo>
                    <a:pt x="734622" y="202505"/>
                  </a:lnTo>
                  <a:lnTo>
                    <a:pt x="696223" y="225787"/>
                  </a:lnTo>
                  <a:lnTo>
                    <a:pt x="658596" y="250186"/>
                  </a:lnTo>
                  <a:lnTo>
                    <a:pt x="621764" y="275680"/>
                  </a:lnTo>
                  <a:lnTo>
                    <a:pt x="585750" y="302245"/>
                  </a:lnTo>
                  <a:lnTo>
                    <a:pt x="550578" y="329859"/>
                  </a:lnTo>
                  <a:lnTo>
                    <a:pt x="516270" y="358498"/>
                  </a:lnTo>
                  <a:lnTo>
                    <a:pt x="482849" y="388139"/>
                  </a:lnTo>
                  <a:lnTo>
                    <a:pt x="450338" y="418760"/>
                  </a:lnTo>
                  <a:lnTo>
                    <a:pt x="418761" y="450337"/>
                  </a:lnTo>
                  <a:lnTo>
                    <a:pt x="388140" y="482847"/>
                  </a:lnTo>
                  <a:lnTo>
                    <a:pt x="358499" y="516268"/>
                  </a:lnTo>
                  <a:lnTo>
                    <a:pt x="329860" y="550575"/>
                  </a:lnTo>
                  <a:lnTo>
                    <a:pt x="302246" y="585748"/>
                  </a:lnTo>
                  <a:lnTo>
                    <a:pt x="275681" y="621761"/>
                  </a:lnTo>
                  <a:lnTo>
                    <a:pt x="250187" y="658593"/>
                  </a:lnTo>
                  <a:lnTo>
                    <a:pt x="225788" y="696219"/>
                  </a:lnTo>
                  <a:lnTo>
                    <a:pt x="202506" y="734618"/>
                  </a:lnTo>
                  <a:lnTo>
                    <a:pt x="180364" y="773766"/>
                  </a:lnTo>
                  <a:lnTo>
                    <a:pt x="159387" y="813641"/>
                  </a:lnTo>
                  <a:lnTo>
                    <a:pt x="139595" y="854218"/>
                  </a:lnTo>
                  <a:lnTo>
                    <a:pt x="121014" y="895475"/>
                  </a:lnTo>
                  <a:lnTo>
                    <a:pt x="103665" y="937390"/>
                  </a:lnTo>
                  <a:lnTo>
                    <a:pt x="87571" y="979938"/>
                  </a:lnTo>
                  <a:lnTo>
                    <a:pt x="72757" y="1023097"/>
                  </a:lnTo>
                  <a:lnTo>
                    <a:pt x="59244" y="1066845"/>
                  </a:lnTo>
                  <a:lnTo>
                    <a:pt x="47055" y="1111157"/>
                  </a:lnTo>
                  <a:lnTo>
                    <a:pt x="36215" y="1156012"/>
                  </a:lnTo>
                  <a:lnTo>
                    <a:pt x="26745" y="1201385"/>
                  </a:lnTo>
                  <a:lnTo>
                    <a:pt x="18668" y="1247254"/>
                  </a:lnTo>
                  <a:lnTo>
                    <a:pt x="12009" y="1293596"/>
                  </a:lnTo>
                  <a:lnTo>
                    <a:pt x="6789" y="1340388"/>
                  </a:lnTo>
                  <a:lnTo>
                    <a:pt x="3033" y="1387607"/>
                  </a:lnTo>
                  <a:lnTo>
                    <a:pt x="762" y="1435229"/>
                  </a:lnTo>
                  <a:lnTo>
                    <a:pt x="0" y="1483233"/>
                  </a:lnTo>
                  <a:lnTo>
                    <a:pt x="762" y="1531236"/>
                  </a:lnTo>
                  <a:lnTo>
                    <a:pt x="3033" y="1578858"/>
                  </a:lnTo>
                  <a:lnTo>
                    <a:pt x="6789" y="1626077"/>
                  </a:lnTo>
                  <a:lnTo>
                    <a:pt x="12009" y="1672869"/>
                  </a:lnTo>
                  <a:lnTo>
                    <a:pt x="18668" y="1719211"/>
                  </a:lnTo>
                  <a:lnTo>
                    <a:pt x="26745" y="1765080"/>
                  </a:lnTo>
                  <a:lnTo>
                    <a:pt x="36215" y="1810453"/>
                  </a:lnTo>
                  <a:lnTo>
                    <a:pt x="47055" y="1855308"/>
                  </a:lnTo>
                  <a:lnTo>
                    <a:pt x="59244" y="1899620"/>
                  </a:lnTo>
                  <a:lnTo>
                    <a:pt x="72757" y="1943368"/>
                  </a:lnTo>
                  <a:lnTo>
                    <a:pt x="87571" y="1986527"/>
                  </a:lnTo>
                  <a:lnTo>
                    <a:pt x="103665" y="2029075"/>
                  </a:lnTo>
                  <a:lnTo>
                    <a:pt x="121014" y="2070990"/>
                  </a:lnTo>
                  <a:lnTo>
                    <a:pt x="139595" y="2112247"/>
                  </a:lnTo>
                  <a:lnTo>
                    <a:pt x="159387" y="2152824"/>
                  </a:lnTo>
                  <a:lnTo>
                    <a:pt x="180364" y="2192699"/>
                  </a:lnTo>
                  <a:lnTo>
                    <a:pt x="202506" y="2231847"/>
                  </a:lnTo>
                  <a:lnTo>
                    <a:pt x="225788" y="2270246"/>
                  </a:lnTo>
                  <a:lnTo>
                    <a:pt x="250187" y="2307872"/>
                  </a:lnTo>
                  <a:lnTo>
                    <a:pt x="275681" y="2344704"/>
                  </a:lnTo>
                  <a:lnTo>
                    <a:pt x="302246" y="2380717"/>
                  </a:lnTo>
                  <a:lnTo>
                    <a:pt x="329860" y="2415890"/>
                  </a:lnTo>
                  <a:lnTo>
                    <a:pt x="358499" y="2450197"/>
                  </a:lnTo>
                  <a:lnTo>
                    <a:pt x="388140" y="2483618"/>
                  </a:lnTo>
                  <a:lnTo>
                    <a:pt x="418761" y="2516128"/>
                  </a:lnTo>
                  <a:lnTo>
                    <a:pt x="450338" y="2547705"/>
                  </a:lnTo>
                  <a:lnTo>
                    <a:pt x="482849" y="2578326"/>
                  </a:lnTo>
                  <a:lnTo>
                    <a:pt x="516270" y="2607967"/>
                  </a:lnTo>
                  <a:lnTo>
                    <a:pt x="550578" y="2636606"/>
                  </a:lnTo>
                  <a:lnTo>
                    <a:pt x="585750" y="2664220"/>
                  </a:lnTo>
                  <a:lnTo>
                    <a:pt x="621764" y="2690785"/>
                  </a:lnTo>
                  <a:lnTo>
                    <a:pt x="658596" y="2716279"/>
                  </a:lnTo>
                  <a:lnTo>
                    <a:pt x="696223" y="2740678"/>
                  </a:lnTo>
                  <a:lnTo>
                    <a:pt x="734622" y="2763960"/>
                  </a:lnTo>
                  <a:lnTo>
                    <a:pt x="773770" y="2786101"/>
                  </a:lnTo>
                  <a:lnTo>
                    <a:pt x="813645" y="2807079"/>
                  </a:lnTo>
                  <a:lnTo>
                    <a:pt x="854223" y="2826870"/>
                  </a:lnTo>
                  <a:lnTo>
                    <a:pt x="895480" y="2845451"/>
                  </a:lnTo>
                  <a:lnTo>
                    <a:pt x="937395" y="2862800"/>
                  </a:lnTo>
                  <a:lnTo>
                    <a:pt x="979944" y="2878894"/>
                  </a:lnTo>
                  <a:lnTo>
                    <a:pt x="1023104" y="2893708"/>
                  </a:lnTo>
                  <a:lnTo>
                    <a:pt x="1066852" y="2907221"/>
                  </a:lnTo>
                  <a:lnTo>
                    <a:pt x="1111165" y="2919410"/>
                  </a:lnTo>
                  <a:lnTo>
                    <a:pt x="1156020" y="2930251"/>
                  </a:lnTo>
                  <a:lnTo>
                    <a:pt x="1201394" y="2939720"/>
                  </a:lnTo>
                  <a:lnTo>
                    <a:pt x="1247263" y="2947797"/>
                  </a:lnTo>
                  <a:lnTo>
                    <a:pt x="1293606" y="2954456"/>
                  </a:lnTo>
                  <a:lnTo>
                    <a:pt x="1340399" y="2959676"/>
                  </a:lnTo>
                  <a:lnTo>
                    <a:pt x="1387618" y="2963432"/>
                  </a:lnTo>
                  <a:lnTo>
                    <a:pt x="1435241" y="2965703"/>
                  </a:lnTo>
                  <a:lnTo>
                    <a:pt x="1483245" y="2966466"/>
                  </a:lnTo>
                  <a:lnTo>
                    <a:pt x="1531249" y="2965703"/>
                  </a:lnTo>
                  <a:lnTo>
                    <a:pt x="1578871" y="2963432"/>
                  </a:lnTo>
                  <a:lnTo>
                    <a:pt x="1626090" y="2959676"/>
                  </a:lnTo>
                  <a:lnTo>
                    <a:pt x="1672882" y="2954456"/>
                  </a:lnTo>
                  <a:lnTo>
                    <a:pt x="1719224" y="2947797"/>
                  </a:lnTo>
                  <a:lnTo>
                    <a:pt x="1765093" y="2939720"/>
                  </a:lnTo>
                  <a:lnTo>
                    <a:pt x="1810466" y="2930251"/>
                  </a:lnTo>
                  <a:lnTo>
                    <a:pt x="1855320" y="2919410"/>
                  </a:lnTo>
                  <a:lnTo>
                    <a:pt x="1899633" y="2907221"/>
                  </a:lnTo>
                  <a:lnTo>
                    <a:pt x="1943380" y="2893708"/>
                  </a:lnTo>
                  <a:lnTo>
                    <a:pt x="1986540" y="2878894"/>
                  </a:lnTo>
                  <a:lnTo>
                    <a:pt x="2029088" y="2862800"/>
                  </a:lnTo>
                  <a:lnTo>
                    <a:pt x="2071003" y="2845451"/>
                  </a:lnTo>
                  <a:lnTo>
                    <a:pt x="2112260" y="2826870"/>
                  </a:lnTo>
                  <a:lnTo>
                    <a:pt x="2152837" y="2807079"/>
                  </a:lnTo>
                  <a:lnTo>
                    <a:pt x="2192711" y="2786101"/>
                  </a:lnTo>
                  <a:lnTo>
                    <a:pt x="2231859" y="2763960"/>
                  </a:lnTo>
                  <a:lnTo>
                    <a:pt x="2270258" y="2740678"/>
                  </a:lnTo>
                  <a:lnTo>
                    <a:pt x="2307885" y="2716279"/>
                  </a:lnTo>
                  <a:lnTo>
                    <a:pt x="2344717" y="2690785"/>
                  </a:lnTo>
                  <a:lnTo>
                    <a:pt x="2380730" y="2664220"/>
                  </a:lnTo>
                  <a:lnTo>
                    <a:pt x="2415902" y="2636606"/>
                  </a:lnTo>
                  <a:lnTo>
                    <a:pt x="2450210" y="2607967"/>
                  </a:lnTo>
                  <a:lnTo>
                    <a:pt x="2483631" y="2578326"/>
                  </a:lnTo>
                  <a:lnTo>
                    <a:pt x="2516141" y="2547705"/>
                  </a:lnTo>
                  <a:lnTo>
                    <a:pt x="2547718" y="2516128"/>
                  </a:lnTo>
                  <a:lnTo>
                    <a:pt x="2578339" y="2483618"/>
                  </a:lnTo>
                  <a:lnTo>
                    <a:pt x="2607980" y="2450197"/>
                  </a:lnTo>
                  <a:lnTo>
                    <a:pt x="2636619" y="2415890"/>
                  </a:lnTo>
                  <a:lnTo>
                    <a:pt x="2664233" y="2380717"/>
                  </a:lnTo>
                  <a:lnTo>
                    <a:pt x="2690798" y="2344704"/>
                  </a:lnTo>
                  <a:lnTo>
                    <a:pt x="2716292" y="2307872"/>
                  </a:lnTo>
                  <a:lnTo>
                    <a:pt x="2740691" y="2270246"/>
                  </a:lnTo>
                  <a:lnTo>
                    <a:pt x="2763972" y="2231847"/>
                  </a:lnTo>
                  <a:lnTo>
                    <a:pt x="2786114" y="2192699"/>
                  </a:lnTo>
                  <a:lnTo>
                    <a:pt x="2807091" y="2152824"/>
                  </a:lnTo>
                  <a:lnTo>
                    <a:pt x="2826883" y="2112247"/>
                  </a:lnTo>
                  <a:lnTo>
                    <a:pt x="2845464" y="2070990"/>
                  </a:lnTo>
                  <a:lnTo>
                    <a:pt x="2862813" y="2029075"/>
                  </a:lnTo>
                  <a:lnTo>
                    <a:pt x="2878906" y="1986527"/>
                  </a:lnTo>
                  <a:lnTo>
                    <a:pt x="2893721" y="1943368"/>
                  </a:lnTo>
                  <a:lnTo>
                    <a:pt x="2907234" y="1899620"/>
                  </a:lnTo>
                  <a:lnTo>
                    <a:pt x="2919423" y="1855308"/>
                  </a:lnTo>
                  <a:lnTo>
                    <a:pt x="2930263" y="1810453"/>
                  </a:lnTo>
                  <a:lnTo>
                    <a:pt x="2939733" y="1765080"/>
                  </a:lnTo>
                  <a:lnTo>
                    <a:pt x="2947809" y="1719211"/>
                  </a:lnTo>
                  <a:lnTo>
                    <a:pt x="2954469" y="1672869"/>
                  </a:lnTo>
                  <a:lnTo>
                    <a:pt x="2959688" y="1626077"/>
                  </a:lnTo>
                  <a:lnTo>
                    <a:pt x="2963445" y="1578858"/>
                  </a:lnTo>
                  <a:lnTo>
                    <a:pt x="2965716" y="1531236"/>
                  </a:lnTo>
                  <a:lnTo>
                    <a:pt x="2966478" y="1483233"/>
                  </a:lnTo>
                  <a:lnTo>
                    <a:pt x="2965716" y="1435229"/>
                  </a:lnTo>
                  <a:lnTo>
                    <a:pt x="2963445" y="1387607"/>
                  </a:lnTo>
                  <a:lnTo>
                    <a:pt x="2959688" y="1340388"/>
                  </a:lnTo>
                  <a:lnTo>
                    <a:pt x="2954469" y="1293596"/>
                  </a:lnTo>
                  <a:lnTo>
                    <a:pt x="2947809" y="1247254"/>
                  </a:lnTo>
                  <a:lnTo>
                    <a:pt x="2939733" y="1201385"/>
                  </a:lnTo>
                  <a:lnTo>
                    <a:pt x="2930263" y="1156012"/>
                  </a:lnTo>
                  <a:lnTo>
                    <a:pt x="2919423" y="1111157"/>
                  </a:lnTo>
                  <a:lnTo>
                    <a:pt x="2907234" y="1066845"/>
                  </a:lnTo>
                  <a:lnTo>
                    <a:pt x="2893721" y="1023097"/>
                  </a:lnTo>
                  <a:lnTo>
                    <a:pt x="2878906" y="979938"/>
                  </a:lnTo>
                  <a:lnTo>
                    <a:pt x="2862813" y="937390"/>
                  </a:lnTo>
                  <a:lnTo>
                    <a:pt x="2845464" y="895475"/>
                  </a:lnTo>
                  <a:lnTo>
                    <a:pt x="2826883" y="854218"/>
                  </a:lnTo>
                  <a:lnTo>
                    <a:pt x="2807091" y="813641"/>
                  </a:lnTo>
                  <a:lnTo>
                    <a:pt x="2786114" y="773766"/>
                  </a:lnTo>
                  <a:lnTo>
                    <a:pt x="2763972" y="734618"/>
                  </a:lnTo>
                  <a:lnTo>
                    <a:pt x="2740691" y="696219"/>
                  </a:lnTo>
                  <a:lnTo>
                    <a:pt x="2716292" y="658593"/>
                  </a:lnTo>
                  <a:lnTo>
                    <a:pt x="2690798" y="621761"/>
                  </a:lnTo>
                  <a:lnTo>
                    <a:pt x="2664233" y="585748"/>
                  </a:lnTo>
                  <a:lnTo>
                    <a:pt x="2636619" y="550575"/>
                  </a:lnTo>
                  <a:lnTo>
                    <a:pt x="2607980" y="516268"/>
                  </a:lnTo>
                  <a:lnTo>
                    <a:pt x="2578339" y="482847"/>
                  </a:lnTo>
                  <a:lnTo>
                    <a:pt x="2547718" y="450337"/>
                  </a:lnTo>
                  <a:lnTo>
                    <a:pt x="2516141" y="418760"/>
                  </a:lnTo>
                  <a:lnTo>
                    <a:pt x="2483631" y="388139"/>
                  </a:lnTo>
                  <a:lnTo>
                    <a:pt x="2450210" y="358498"/>
                  </a:lnTo>
                  <a:lnTo>
                    <a:pt x="2415902" y="329859"/>
                  </a:lnTo>
                  <a:lnTo>
                    <a:pt x="2380730" y="302245"/>
                  </a:lnTo>
                  <a:lnTo>
                    <a:pt x="2344717" y="275680"/>
                  </a:lnTo>
                  <a:lnTo>
                    <a:pt x="2307885" y="250186"/>
                  </a:lnTo>
                  <a:lnTo>
                    <a:pt x="2270258" y="225787"/>
                  </a:lnTo>
                  <a:lnTo>
                    <a:pt x="2231859" y="202505"/>
                  </a:lnTo>
                  <a:lnTo>
                    <a:pt x="2192711" y="180364"/>
                  </a:lnTo>
                  <a:lnTo>
                    <a:pt x="2152837" y="159386"/>
                  </a:lnTo>
                  <a:lnTo>
                    <a:pt x="2112260" y="139595"/>
                  </a:lnTo>
                  <a:lnTo>
                    <a:pt x="2071003" y="121014"/>
                  </a:lnTo>
                  <a:lnTo>
                    <a:pt x="2029088" y="103665"/>
                  </a:lnTo>
                  <a:lnTo>
                    <a:pt x="1986540" y="87571"/>
                  </a:lnTo>
                  <a:lnTo>
                    <a:pt x="1943380" y="72757"/>
                  </a:lnTo>
                  <a:lnTo>
                    <a:pt x="1899633" y="59244"/>
                  </a:lnTo>
                  <a:lnTo>
                    <a:pt x="1855320" y="47055"/>
                  </a:lnTo>
                  <a:lnTo>
                    <a:pt x="1810466" y="36214"/>
                  </a:lnTo>
                  <a:lnTo>
                    <a:pt x="1765093" y="26745"/>
                  </a:lnTo>
                  <a:lnTo>
                    <a:pt x="1719224" y="18668"/>
                  </a:lnTo>
                  <a:lnTo>
                    <a:pt x="1672882" y="12009"/>
                  </a:lnTo>
                  <a:lnTo>
                    <a:pt x="1626090" y="6789"/>
                  </a:lnTo>
                  <a:lnTo>
                    <a:pt x="1578871" y="3033"/>
                  </a:lnTo>
                  <a:lnTo>
                    <a:pt x="1531249" y="762"/>
                  </a:lnTo>
                  <a:lnTo>
                    <a:pt x="1483245" y="0"/>
                  </a:lnTo>
                  <a:close/>
                </a:path>
              </a:pathLst>
            </a:custGeom>
            <a:solidFill>
              <a:srgbClr val="E9D1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1518530" y="3992894"/>
              <a:ext cx="2844165" cy="2844165"/>
            </a:xfrm>
            <a:custGeom>
              <a:avLst/>
              <a:gdLst/>
              <a:ahLst/>
              <a:cxnLst/>
              <a:rect l="l" t="t" r="r" b="b"/>
              <a:pathLst>
                <a:path w="2844165" h="2844165">
                  <a:moveTo>
                    <a:pt x="2843758" y="1421879"/>
                  </a:moveTo>
                  <a:lnTo>
                    <a:pt x="2842967" y="1469767"/>
                  </a:lnTo>
                  <a:lnTo>
                    <a:pt x="2840610" y="1517259"/>
                  </a:lnTo>
                  <a:lnTo>
                    <a:pt x="2836711" y="1564330"/>
                  </a:lnTo>
                  <a:lnTo>
                    <a:pt x="2831297" y="1610954"/>
                  </a:lnTo>
                  <a:lnTo>
                    <a:pt x="2824391" y="1657108"/>
                  </a:lnTo>
                  <a:lnTo>
                    <a:pt x="2816019" y="1702765"/>
                  </a:lnTo>
                  <a:lnTo>
                    <a:pt x="2806205" y="1747902"/>
                  </a:lnTo>
                  <a:lnTo>
                    <a:pt x="2794975" y="1792493"/>
                  </a:lnTo>
                  <a:lnTo>
                    <a:pt x="2782353" y="1836513"/>
                  </a:lnTo>
                  <a:lnTo>
                    <a:pt x="2768363" y="1879938"/>
                  </a:lnTo>
                  <a:lnTo>
                    <a:pt x="2753032" y="1922742"/>
                  </a:lnTo>
                  <a:lnTo>
                    <a:pt x="2736384" y="1964901"/>
                  </a:lnTo>
                  <a:lnTo>
                    <a:pt x="2718444" y="2006390"/>
                  </a:lnTo>
                  <a:lnTo>
                    <a:pt x="2699236" y="2047184"/>
                  </a:lnTo>
                  <a:lnTo>
                    <a:pt x="2678786" y="2087258"/>
                  </a:lnTo>
                  <a:lnTo>
                    <a:pt x="2657118" y="2126587"/>
                  </a:lnTo>
                  <a:lnTo>
                    <a:pt x="2634258" y="2165147"/>
                  </a:lnTo>
                  <a:lnTo>
                    <a:pt x="2610229" y="2202912"/>
                  </a:lnTo>
                  <a:lnTo>
                    <a:pt x="2585058" y="2239857"/>
                  </a:lnTo>
                  <a:lnTo>
                    <a:pt x="2558769" y="2275958"/>
                  </a:lnTo>
                  <a:lnTo>
                    <a:pt x="2531386" y="2311190"/>
                  </a:lnTo>
                  <a:lnTo>
                    <a:pt x="2502935" y="2345528"/>
                  </a:lnTo>
                  <a:lnTo>
                    <a:pt x="2473441" y="2378947"/>
                  </a:lnTo>
                  <a:lnTo>
                    <a:pt x="2442929" y="2411422"/>
                  </a:lnTo>
                  <a:lnTo>
                    <a:pt x="2411422" y="2442929"/>
                  </a:lnTo>
                  <a:lnTo>
                    <a:pt x="2378947" y="2473441"/>
                  </a:lnTo>
                  <a:lnTo>
                    <a:pt x="2345528" y="2502935"/>
                  </a:lnTo>
                  <a:lnTo>
                    <a:pt x="2311190" y="2531386"/>
                  </a:lnTo>
                  <a:lnTo>
                    <a:pt x="2275958" y="2558769"/>
                  </a:lnTo>
                  <a:lnTo>
                    <a:pt x="2239857" y="2585058"/>
                  </a:lnTo>
                  <a:lnTo>
                    <a:pt x="2202912" y="2610229"/>
                  </a:lnTo>
                  <a:lnTo>
                    <a:pt x="2165147" y="2634258"/>
                  </a:lnTo>
                  <a:lnTo>
                    <a:pt x="2126587" y="2657118"/>
                  </a:lnTo>
                  <a:lnTo>
                    <a:pt x="2087258" y="2678786"/>
                  </a:lnTo>
                  <a:lnTo>
                    <a:pt x="2047184" y="2699236"/>
                  </a:lnTo>
                  <a:lnTo>
                    <a:pt x="2006390" y="2718444"/>
                  </a:lnTo>
                  <a:lnTo>
                    <a:pt x="1964901" y="2736384"/>
                  </a:lnTo>
                  <a:lnTo>
                    <a:pt x="1922742" y="2753032"/>
                  </a:lnTo>
                  <a:lnTo>
                    <a:pt x="1879938" y="2768363"/>
                  </a:lnTo>
                  <a:lnTo>
                    <a:pt x="1836513" y="2782353"/>
                  </a:lnTo>
                  <a:lnTo>
                    <a:pt x="1792493" y="2794975"/>
                  </a:lnTo>
                  <a:lnTo>
                    <a:pt x="1747902" y="2806205"/>
                  </a:lnTo>
                  <a:lnTo>
                    <a:pt x="1702765" y="2816019"/>
                  </a:lnTo>
                  <a:lnTo>
                    <a:pt x="1657108" y="2824391"/>
                  </a:lnTo>
                  <a:lnTo>
                    <a:pt x="1610954" y="2831297"/>
                  </a:lnTo>
                  <a:lnTo>
                    <a:pt x="1564330" y="2836711"/>
                  </a:lnTo>
                  <a:lnTo>
                    <a:pt x="1517259" y="2840610"/>
                  </a:lnTo>
                  <a:lnTo>
                    <a:pt x="1469767" y="2842967"/>
                  </a:lnTo>
                  <a:lnTo>
                    <a:pt x="1421879" y="2843758"/>
                  </a:lnTo>
                  <a:lnTo>
                    <a:pt x="1373990" y="2842967"/>
                  </a:lnTo>
                  <a:lnTo>
                    <a:pt x="1326498" y="2840610"/>
                  </a:lnTo>
                  <a:lnTo>
                    <a:pt x="1279428" y="2836711"/>
                  </a:lnTo>
                  <a:lnTo>
                    <a:pt x="1232803" y="2831297"/>
                  </a:lnTo>
                  <a:lnTo>
                    <a:pt x="1186650" y="2824391"/>
                  </a:lnTo>
                  <a:lnTo>
                    <a:pt x="1140992" y="2816019"/>
                  </a:lnTo>
                  <a:lnTo>
                    <a:pt x="1095856" y="2806205"/>
                  </a:lnTo>
                  <a:lnTo>
                    <a:pt x="1051265" y="2794975"/>
                  </a:lnTo>
                  <a:lnTo>
                    <a:pt x="1007245" y="2782353"/>
                  </a:lnTo>
                  <a:lnTo>
                    <a:pt x="963820" y="2768363"/>
                  </a:lnTo>
                  <a:lnTo>
                    <a:pt x="921016" y="2753032"/>
                  </a:lnTo>
                  <a:lnTo>
                    <a:pt x="878857" y="2736384"/>
                  </a:lnTo>
                  <a:lnTo>
                    <a:pt x="837368" y="2718444"/>
                  </a:lnTo>
                  <a:lnTo>
                    <a:pt x="796574" y="2699236"/>
                  </a:lnTo>
                  <a:lnTo>
                    <a:pt x="756500" y="2678786"/>
                  </a:lnTo>
                  <a:lnTo>
                    <a:pt x="717170" y="2657118"/>
                  </a:lnTo>
                  <a:lnTo>
                    <a:pt x="678611" y="2634258"/>
                  </a:lnTo>
                  <a:lnTo>
                    <a:pt x="640846" y="2610229"/>
                  </a:lnTo>
                  <a:lnTo>
                    <a:pt x="603900" y="2585058"/>
                  </a:lnTo>
                  <a:lnTo>
                    <a:pt x="567799" y="2558769"/>
                  </a:lnTo>
                  <a:lnTo>
                    <a:pt x="532567" y="2531386"/>
                  </a:lnTo>
                  <a:lnTo>
                    <a:pt x="498229" y="2502935"/>
                  </a:lnTo>
                  <a:lnTo>
                    <a:pt x="464810" y="2473441"/>
                  </a:lnTo>
                  <a:lnTo>
                    <a:pt x="432335" y="2442929"/>
                  </a:lnTo>
                  <a:lnTo>
                    <a:pt x="400829" y="2411422"/>
                  </a:lnTo>
                  <a:lnTo>
                    <a:pt x="370316" y="2378947"/>
                  </a:lnTo>
                  <a:lnTo>
                    <a:pt x="340822" y="2345528"/>
                  </a:lnTo>
                  <a:lnTo>
                    <a:pt x="312371" y="2311190"/>
                  </a:lnTo>
                  <a:lnTo>
                    <a:pt x="284989" y="2275958"/>
                  </a:lnTo>
                  <a:lnTo>
                    <a:pt x="258700" y="2239857"/>
                  </a:lnTo>
                  <a:lnTo>
                    <a:pt x="233528" y="2202912"/>
                  </a:lnTo>
                  <a:lnTo>
                    <a:pt x="209500" y="2165147"/>
                  </a:lnTo>
                  <a:lnTo>
                    <a:pt x="186640" y="2126587"/>
                  </a:lnTo>
                  <a:lnTo>
                    <a:pt x="164972" y="2087258"/>
                  </a:lnTo>
                  <a:lnTo>
                    <a:pt x="144522" y="2047184"/>
                  </a:lnTo>
                  <a:lnTo>
                    <a:pt x="125314" y="2006390"/>
                  </a:lnTo>
                  <a:lnTo>
                    <a:pt x="107373" y="1964901"/>
                  </a:lnTo>
                  <a:lnTo>
                    <a:pt x="90725" y="1922742"/>
                  </a:lnTo>
                  <a:lnTo>
                    <a:pt x="75394" y="1879938"/>
                  </a:lnTo>
                  <a:lnTo>
                    <a:pt x="61405" y="1836513"/>
                  </a:lnTo>
                  <a:lnTo>
                    <a:pt x="48783" y="1792493"/>
                  </a:lnTo>
                  <a:lnTo>
                    <a:pt x="37553" y="1747902"/>
                  </a:lnTo>
                  <a:lnTo>
                    <a:pt x="27739" y="1702765"/>
                  </a:lnTo>
                  <a:lnTo>
                    <a:pt x="19367" y="1657108"/>
                  </a:lnTo>
                  <a:lnTo>
                    <a:pt x="12461" y="1610954"/>
                  </a:lnTo>
                  <a:lnTo>
                    <a:pt x="7046" y="1564330"/>
                  </a:lnTo>
                  <a:lnTo>
                    <a:pt x="3148" y="1517259"/>
                  </a:lnTo>
                  <a:lnTo>
                    <a:pt x="791" y="1469767"/>
                  </a:lnTo>
                  <a:lnTo>
                    <a:pt x="0" y="1421879"/>
                  </a:lnTo>
                  <a:lnTo>
                    <a:pt x="791" y="1373990"/>
                  </a:lnTo>
                  <a:lnTo>
                    <a:pt x="3148" y="1326498"/>
                  </a:lnTo>
                  <a:lnTo>
                    <a:pt x="7046" y="1279428"/>
                  </a:lnTo>
                  <a:lnTo>
                    <a:pt x="12461" y="1232803"/>
                  </a:lnTo>
                  <a:lnTo>
                    <a:pt x="19367" y="1186650"/>
                  </a:lnTo>
                  <a:lnTo>
                    <a:pt x="27739" y="1140992"/>
                  </a:lnTo>
                  <a:lnTo>
                    <a:pt x="37553" y="1095856"/>
                  </a:lnTo>
                  <a:lnTo>
                    <a:pt x="48783" y="1051265"/>
                  </a:lnTo>
                  <a:lnTo>
                    <a:pt x="61405" y="1007245"/>
                  </a:lnTo>
                  <a:lnTo>
                    <a:pt x="75394" y="963820"/>
                  </a:lnTo>
                  <a:lnTo>
                    <a:pt x="90725" y="921016"/>
                  </a:lnTo>
                  <a:lnTo>
                    <a:pt x="107373" y="878857"/>
                  </a:lnTo>
                  <a:lnTo>
                    <a:pt x="125314" y="837368"/>
                  </a:lnTo>
                  <a:lnTo>
                    <a:pt x="144522" y="796574"/>
                  </a:lnTo>
                  <a:lnTo>
                    <a:pt x="164972" y="756500"/>
                  </a:lnTo>
                  <a:lnTo>
                    <a:pt x="186640" y="717170"/>
                  </a:lnTo>
                  <a:lnTo>
                    <a:pt x="209500" y="678611"/>
                  </a:lnTo>
                  <a:lnTo>
                    <a:pt x="233528" y="640846"/>
                  </a:lnTo>
                  <a:lnTo>
                    <a:pt x="258700" y="603900"/>
                  </a:lnTo>
                  <a:lnTo>
                    <a:pt x="284989" y="567799"/>
                  </a:lnTo>
                  <a:lnTo>
                    <a:pt x="312371" y="532567"/>
                  </a:lnTo>
                  <a:lnTo>
                    <a:pt x="340822" y="498229"/>
                  </a:lnTo>
                  <a:lnTo>
                    <a:pt x="370316" y="464810"/>
                  </a:lnTo>
                  <a:lnTo>
                    <a:pt x="400829" y="432335"/>
                  </a:lnTo>
                  <a:lnTo>
                    <a:pt x="432335" y="400829"/>
                  </a:lnTo>
                  <a:lnTo>
                    <a:pt x="464810" y="370316"/>
                  </a:lnTo>
                  <a:lnTo>
                    <a:pt x="498229" y="340822"/>
                  </a:lnTo>
                  <a:lnTo>
                    <a:pt x="532567" y="312371"/>
                  </a:lnTo>
                  <a:lnTo>
                    <a:pt x="567799" y="284989"/>
                  </a:lnTo>
                  <a:lnTo>
                    <a:pt x="603900" y="258700"/>
                  </a:lnTo>
                  <a:lnTo>
                    <a:pt x="640846" y="233528"/>
                  </a:lnTo>
                  <a:lnTo>
                    <a:pt x="678611" y="209500"/>
                  </a:lnTo>
                  <a:lnTo>
                    <a:pt x="717170" y="186640"/>
                  </a:lnTo>
                  <a:lnTo>
                    <a:pt x="756500" y="164972"/>
                  </a:lnTo>
                  <a:lnTo>
                    <a:pt x="796574" y="144522"/>
                  </a:lnTo>
                  <a:lnTo>
                    <a:pt x="837368" y="125314"/>
                  </a:lnTo>
                  <a:lnTo>
                    <a:pt x="878857" y="107373"/>
                  </a:lnTo>
                  <a:lnTo>
                    <a:pt x="921016" y="90725"/>
                  </a:lnTo>
                  <a:lnTo>
                    <a:pt x="963820" y="75394"/>
                  </a:lnTo>
                  <a:lnTo>
                    <a:pt x="1007245" y="61405"/>
                  </a:lnTo>
                  <a:lnTo>
                    <a:pt x="1051265" y="48783"/>
                  </a:lnTo>
                  <a:lnTo>
                    <a:pt x="1095856" y="37553"/>
                  </a:lnTo>
                  <a:lnTo>
                    <a:pt x="1140992" y="27739"/>
                  </a:lnTo>
                  <a:lnTo>
                    <a:pt x="1186650" y="19367"/>
                  </a:lnTo>
                  <a:lnTo>
                    <a:pt x="1232803" y="12461"/>
                  </a:lnTo>
                  <a:lnTo>
                    <a:pt x="1279428" y="7046"/>
                  </a:lnTo>
                  <a:lnTo>
                    <a:pt x="1326498" y="3148"/>
                  </a:lnTo>
                  <a:lnTo>
                    <a:pt x="1373990" y="791"/>
                  </a:lnTo>
                  <a:lnTo>
                    <a:pt x="1421879" y="0"/>
                  </a:lnTo>
                  <a:lnTo>
                    <a:pt x="1469767" y="791"/>
                  </a:lnTo>
                  <a:lnTo>
                    <a:pt x="1517259" y="3148"/>
                  </a:lnTo>
                  <a:lnTo>
                    <a:pt x="1564330" y="7046"/>
                  </a:lnTo>
                  <a:lnTo>
                    <a:pt x="1610954" y="12461"/>
                  </a:lnTo>
                  <a:lnTo>
                    <a:pt x="1657108" y="19367"/>
                  </a:lnTo>
                  <a:lnTo>
                    <a:pt x="1702765" y="27739"/>
                  </a:lnTo>
                  <a:lnTo>
                    <a:pt x="1747902" y="37553"/>
                  </a:lnTo>
                  <a:lnTo>
                    <a:pt x="1792493" y="48783"/>
                  </a:lnTo>
                  <a:lnTo>
                    <a:pt x="1836513" y="61405"/>
                  </a:lnTo>
                  <a:lnTo>
                    <a:pt x="1879938" y="75394"/>
                  </a:lnTo>
                  <a:lnTo>
                    <a:pt x="1922742" y="90725"/>
                  </a:lnTo>
                  <a:lnTo>
                    <a:pt x="1964901" y="107373"/>
                  </a:lnTo>
                  <a:lnTo>
                    <a:pt x="2006390" y="125314"/>
                  </a:lnTo>
                  <a:lnTo>
                    <a:pt x="2047184" y="144522"/>
                  </a:lnTo>
                  <a:lnTo>
                    <a:pt x="2087258" y="164972"/>
                  </a:lnTo>
                  <a:lnTo>
                    <a:pt x="2126587" y="186640"/>
                  </a:lnTo>
                  <a:lnTo>
                    <a:pt x="2165147" y="209500"/>
                  </a:lnTo>
                  <a:lnTo>
                    <a:pt x="2202912" y="233528"/>
                  </a:lnTo>
                  <a:lnTo>
                    <a:pt x="2239857" y="258700"/>
                  </a:lnTo>
                  <a:lnTo>
                    <a:pt x="2275958" y="284989"/>
                  </a:lnTo>
                  <a:lnTo>
                    <a:pt x="2311190" y="312371"/>
                  </a:lnTo>
                  <a:lnTo>
                    <a:pt x="2345528" y="340822"/>
                  </a:lnTo>
                  <a:lnTo>
                    <a:pt x="2378947" y="370316"/>
                  </a:lnTo>
                  <a:lnTo>
                    <a:pt x="2411422" y="400829"/>
                  </a:lnTo>
                  <a:lnTo>
                    <a:pt x="2442929" y="432335"/>
                  </a:lnTo>
                  <a:lnTo>
                    <a:pt x="2473441" y="464810"/>
                  </a:lnTo>
                  <a:lnTo>
                    <a:pt x="2502935" y="498229"/>
                  </a:lnTo>
                  <a:lnTo>
                    <a:pt x="2531386" y="532567"/>
                  </a:lnTo>
                  <a:lnTo>
                    <a:pt x="2558769" y="567799"/>
                  </a:lnTo>
                  <a:lnTo>
                    <a:pt x="2585058" y="603900"/>
                  </a:lnTo>
                  <a:lnTo>
                    <a:pt x="2610229" y="640846"/>
                  </a:lnTo>
                  <a:lnTo>
                    <a:pt x="2634258" y="678611"/>
                  </a:lnTo>
                  <a:lnTo>
                    <a:pt x="2657118" y="717170"/>
                  </a:lnTo>
                  <a:lnTo>
                    <a:pt x="2678786" y="756500"/>
                  </a:lnTo>
                  <a:lnTo>
                    <a:pt x="2699236" y="796574"/>
                  </a:lnTo>
                  <a:lnTo>
                    <a:pt x="2718444" y="837368"/>
                  </a:lnTo>
                  <a:lnTo>
                    <a:pt x="2736384" y="878857"/>
                  </a:lnTo>
                  <a:lnTo>
                    <a:pt x="2753032" y="921016"/>
                  </a:lnTo>
                  <a:lnTo>
                    <a:pt x="2768363" y="963820"/>
                  </a:lnTo>
                  <a:lnTo>
                    <a:pt x="2782353" y="1007245"/>
                  </a:lnTo>
                  <a:lnTo>
                    <a:pt x="2794975" y="1051265"/>
                  </a:lnTo>
                  <a:lnTo>
                    <a:pt x="2806205" y="1095856"/>
                  </a:lnTo>
                  <a:lnTo>
                    <a:pt x="2816019" y="1140992"/>
                  </a:lnTo>
                  <a:lnTo>
                    <a:pt x="2824391" y="1186650"/>
                  </a:lnTo>
                  <a:lnTo>
                    <a:pt x="2831297" y="1232803"/>
                  </a:lnTo>
                  <a:lnTo>
                    <a:pt x="2836711" y="1279428"/>
                  </a:lnTo>
                  <a:lnTo>
                    <a:pt x="2840610" y="1326498"/>
                  </a:lnTo>
                  <a:lnTo>
                    <a:pt x="2842967" y="1373990"/>
                  </a:lnTo>
                  <a:lnTo>
                    <a:pt x="2843758" y="142187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923915" y="4310632"/>
              <a:ext cx="1872208" cy="2361922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2979" y="5262740"/>
            <a:ext cx="7226300" cy="4471809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5660977" y="1336096"/>
            <a:ext cx="15875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459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247228" y="1295661"/>
            <a:ext cx="426720" cy="44450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>
              <a:lnSpc>
                <a:spcPts val="3075"/>
              </a:lnSpc>
              <a:spcBef>
                <a:spcPts val="420"/>
              </a:spcBef>
            </a:pPr>
            <a:r>
              <a:rPr dirty="0" sz="2700" spc="-480">
                <a:solidFill>
                  <a:srgbClr val="FFFFFF"/>
                </a:solidFill>
                <a:latin typeface="Trebuchet MS"/>
                <a:cs typeface="Trebuchet MS"/>
              </a:rPr>
              <a:t>OLA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108543" y="1295661"/>
            <a:ext cx="139065" cy="44450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>
              <a:lnSpc>
                <a:spcPts val="3075"/>
              </a:lnSpc>
              <a:spcBef>
                <a:spcPts val="420"/>
              </a:spcBef>
            </a:pPr>
            <a:r>
              <a:rPr dirty="0" sz="2700" spc="-21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598750" y="6191077"/>
            <a:ext cx="286639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5" b="1">
                <a:solidFill>
                  <a:srgbClr val="FABF00"/>
                </a:solidFill>
                <a:latin typeface="Arial"/>
                <a:cs typeface="Arial"/>
              </a:rPr>
              <a:t>P</a:t>
            </a:r>
            <a:r>
              <a:rPr dirty="0" sz="1600" spc="-20" b="1">
                <a:solidFill>
                  <a:srgbClr val="FABF00"/>
                </a:solidFill>
                <a:latin typeface="Arial"/>
                <a:cs typeface="Arial"/>
              </a:rPr>
              <a:t>O</a:t>
            </a:r>
            <a:r>
              <a:rPr dirty="0" sz="1600" spc="-25" b="1">
                <a:solidFill>
                  <a:srgbClr val="FABF00"/>
                </a:solidFill>
                <a:latin typeface="Arial"/>
                <a:cs typeface="Arial"/>
              </a:rPr>
              <a:t>WERING</a:t>
            </a:r>
            <a:r>
              <a:rPr dirty="0" sz="1600" spc="-60" b="1">
                <a:solidFill>
                  <a:srgbClr val="FABF00"/>
                </a:solidFill>
                <a:latin typeface="Arial"/>
                <a:cs typeface="Arial"/>
              </a:rPr>
              <a:t> </a:t>
            </a:r>
            <a:r>
              <a:rPr dirty="0" sz="1600" spc="-140" b="1">
                <a:solidFill>
                  <a:srgbClr val="FABF00"/>
                </a:solidFill>
                <a:latin typeface="Arial"/>
                <a:cs typeface="Arial"/>
              </a:rPr>
              <a:t>A</a:t>
            </a:r>
            <a:r>
              <a:rPr dirty="0" sz="1600" spc="-60" b="1">
                <a:solidFill>
                  <a:srgbClr val="FABF00"/>
                </a:solidFill>
                <a:latin typeface="Arial"/>
                <a:cs typeface="Arial"/>
              </a:rPr>
              <a:t> </a:t>
            </a:r>
            <a:r>
              <a:rPr dirty="0" sz="1600" spc="-75" b="1">
                <a:solidFill>
                  <a:srgbClr val="FABF00"/>
                </a:solidFill>
                <a:latin typeface="Arial"/>
                <a:cs typeface="Arial"/>
              </a:rPr>
              <a:t>GREEN</a:t>
            </a:r>
            <a:r>
              <a:rPr dirty="0" sz="1600" spc="-60" b="1">
                <a:solidFill>
                  <a:srgbClr val="FABF00"/>
                </a:solidFill>
                <a:latin typeface="Arial"/>
                <a:cs typeface="Arial"/>
              </a:rPr>
              <a:t> </a:t>
            </a:r>
            <a:r>
              <a:rPr dirty="0" sz="1600" spc="-60" b="1">
                <a:solidFill>
                  <a:srgbClr val="FABF00"/>
                </a:solidFill>
                <a:latin typeface="Arial"/>
                <a:cs typeface="Arial"/>
              </a:rPr>
              <a:t>FUTURE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588077" y="9283287"/>
            <a:ext cx="2543175" cy="29591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dirty="0" sz="750" spc="-15" i="1">
                <a:solidFill>
                  <a:srgbClr val="6B798E"/>
                </a:solidFill>
                <a:latin typeface="Arial"/>
                <a:cs typeface="Arial"/>
              </a:rPr>
              <a:t>V2.9</a:t>
            </a:r>
            <a:r>
              <a:rPr dirty="0" sz="750" spc="5" i="1">
                <a:solidFill>
                  <a:srgbClr val="6B798E"/>
                </a:solidFill>
                <a:latin typeface="Arial"/>
                <a:cs typeface="Arial"/>
              </a:rPr>
              <a:t> </a:t>
            </a:r>
            <a:r>
              <a:rPr dirty="0" sz="750" spc="15" i="1">
                <a:solidFill>
                  <a:srgbClr val="6B798E"/>
                </a:solidFill>
                <a:latin typeface="Arial"/>
                <a:cs typeface="Arial"/>
              </a:rPr>
              <a:t>Information</a:t>
            </a:r>
            <a:r>
              <a:rPr dirty="0" sz="750" spc="5" i="1">
                <a:solidFill>
                  <a:srgbClr val="6B798E"/>
                </a:solidFill>
                <a:latin typeface="Arial"/>
                <a:cs typeface="Arial"/>
              </a:rPr>
              <a:t> may</a:t>
            </a:r>
            <a:r>
              <a:rPr dirty="0" sz="750" spc="10" i="1">
                <a:solidFill>
                  <a:srgbClr val="6B798E"/>
                </a:solidFill>
                <a:latin typeface="Arial"/>
                <a:cs typeface="Arial"/>
              </a:rPr>
              <a:t> </a:t>
            </a:r>
            <a:r>
              <a:rPr dirty="0" sz="750" spc="5" i="1">
                <a:solidFill>
                  <a:srgbClr val="6B798E"/>
                </a:solidFill>
                <a:latin typeface="Arial"/>
                <a:cs typeface="Arial"/>
              </a:rPr>
              <a:t>be subject</a:t>
            </a:r>
            <a:r>
              <a:rPr dirty="0" sz="750" spc="10" i="1">
                <a:solidFill>
                  <a:srgbClr val="6B798E"/>
                </a:solidFill>
                <a:latin typeface="Arial"/>
                <a:cs typeface="Arial"/>
              </a:rPr>
              <a:t> </a:t>
            </a:r>
            <a:r>
              <a:rPr dirty="0" sz="750" spc="35" i="1">
                <a:solidFill>
                  <a:srgbClr val="6B798E"/>
                </a:solidFill>
                <a:latin typeface="Arial"/>
                <a:cs typeface="Arial"/>
              </a:rPr>
              <a:t>to</a:t>
            </a:r>
            <a:r>
              <a:rPr dirty="0" sz="750" spc="5" i="1">
                <a:solidFill>
                  <a:srgbClr val="6B798E"/>
                </a:solidFill>
                <a:latin typeface="Arial"/>
                <a:cs typeface="Arial"/>
              </a:rPr>
              <a:t> </a:t>
            </a:r>
            <a:r>
              <a:rPr dirty="0" sz="750" spc="20" i="1">
                <a:solidFill>
                  <a:srgbClr val="6B798E"/>
                </a:solidFill>
                <a:latin typeface="Arial"/>
                <a:cs typeface="Arial"/>
              </a:rPr>
              <a:t>modify</a:t>
            </a:r>
            <a:r>
              <a:rPr dirty="0" sz="750" spc="10" i="1">
                <a:solidFill>
                  <a:srgbClr val="6B798E"/>
                </a:solidFill>
                <a:latin typeface="Arial"/>
                <a:cs typeface="Arial"/>
              </a:rPr>
              <a:t> </a:t>
            </a:r>
            <a:r>
              <a:rPr dirty="0" sz="750" spc="25" i="1">
                <a:solidFill>
                  <a:srgbClr val="6B798E"/>
                </a:solidFill>
                <a:latin typeface="Arial"/>
                <a:cs typeface="Arial"/>
              </a:rPr>
              <a:t>without</a:t>
            </a:r>
            <a:r>
              <a:rPr dirty="0" sz="750" spc="5" i="1">
                <a:solidFill>
                  <a:srgbClr val="6B798E"/>
                </a:solidFill>
                <a:latin typeface="Arial"/>
                <a:cs typeface="Arial"/>
              </a:rPr>
              <a:t> </a:t>
            </a:r>
            <a:r>
              <a:rPr dirty="0" sz="750" spc="10" i="1">
                <a:solidFill>
                  <a:srgbClr val="6B798E"/>
                </a:solidFill>
                <a:latin typeface="Arial"/>
                <a:cs typeface="Arial"/>
              </a:rPr>
              <a:t>notice.</a:t>
            </a:r>
            <a:endParaRPr sz="750">
              <a:latin typeface="Arial"/>
              <a:cs typeface="Arial"/>
            </a:endParaRPr>
          </a:p>
          <a:p>
            <a:pPr algn="ctr" marR="19050">
              <a:lnSpc>
                <a:spcPct val="100000"/>
              </a:lnSpc>
              <a:spcBef>
                <a:spcPts val="165"/>
              </a:spcBef>
            </a:pPr>
            <a:r>
              <a:rPr dirty="0" sz="750" spc="10" i="1">
                <a:solidFill>
                  <a:srgbClr val="6B798E"/>
                </a:solidFill>
                <a:latin typeface="Arial"/>
                <a:cs typeface="Arial"/>
              </a:rPr>
              <a:t>650.00010.00</a:t>
            </a:r>
            <a:endParaRPr sz="7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675114" y="8098990"/>
            <a:ext cx="119951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10">
                <a:solidFill>
                  <a:srgbClr val="6B798E"/>
                </a:solidFill>
                <a:latin typeface="Arial MT"/>
                <a:cs typeface="Arial MT"/>
                <a:hlinkClick r:id="rId12"/>
              </a:rPr>
              <a:t>info@solaxpower.com </a:t>
            </a:r>
            <a:r>
              <a:rPr dirty="0" sz="800" spc="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5">
                <a:solidFill>
                  <a:srgbClr val="6B798E"/>
                </a:solidFill>
                <a:latin typeface="Arial MT"/>
                <a:cs typeface="Arial MT"/>
                <a:hlinkClick r:id="rId13"/>
              </a:rPr>
              <a:t>service@solaxpower.com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394755" y="8098990"/>
            <a:ext cx="127762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solidFill>
                  <a:srgbClr val="6B798E"/>
                </a:solidFill>
                <a:latin typeface="Arial MT"/>
                <a:cs typeface="Arial MT"/>
              </a:rPr>
              <a:t>AU:</a:t>
            </a:r>
            <a:r>
              <a:rPr dirty="0" sz="80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10">
                <a:solidFill>
                  <a:srgbClr val="6B798E"/>
                </a:solidFill>
                <a:latin typeface="Arial MT"/>
                <a:cs typeface="Arial MT"/>
              </a:rPr>
              <a:t>+61</a:t>
            </a:r>
            <a:r>
              <a:rPr dirty="0" sz="80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10">
                <a:solidFill>
                  <a:srgbClr val="6B798E"/>
                </a:solidFill>
                <a:latin typeface="Arial MT"/>
                <a:cs typeface="Arial MT"/>
              </a:rPr>
              <a:t>1300</a:t>
            </a:r>
            <a:r>
              <a:rPr dirty="0" sz="800" spc="-2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10">
                <a:solidFill>
                  <a:srgbClr val="6B798E"/>
                </a:solidFill>
                <a:latin typeface="Arial MT"/>
                <a:cs typeface="Arial MT"/>
              </a:rPr>
              <a:t>476</a:t>
            </a:r>
            <a:r>
              <a:rPr dirty="0" sz="80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10">
                <a:solidFill>
                  <a:srgbClr val="6B798E"/>
                </a:solidFill>
                <a:latin typeface="Arial MT"/>
                <a:cs typeface="Arial MT"/>
              </a:rPr>
              <a:t>529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800" spc="-20">
                <a:solidFill>
                  <a:srgbClr val="6B798E"/>
                </a:solidFill>
                <a:latin typeface="Arial MT"/>
                <a:cs typeface="Arial MT"/>
              </a:rPr>
              <a:t>DE: </a:t>
            </a:r>
            <a:r>
              <a:rPr dirty="0" sz="800" spc="45">
                <a:solidFill>
                  <a:srgbClr val="6B798E"/>
                </a:solidFill>
                <a:latin typeface="Arial MT"/>
                <a:cs typeface="Arial MT"/>
              </a:rPr>
              <a:t>+49</a:t>
            </a:r>
            <a:r>
              <a:rPr dirty="0" sz="800" spc="-2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6B798E"/>
                </a:solidFill>
                <a:latin typeface="Arial MT"/>
                <a:cs typeface="Arial MT"/>
              </a:rPr>
              <a:t>(0)</a:t>
            </a:r>
            <a:r>
              <a:rPr dirty="0" sz="800" spc="-2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6B798E"/>
                </a:solidFill>
                <a:latin typeface="Arial MT"/>
                <a:cs typeface="Arial MT"/>
              </a:rPr>
              <a:t>6142</a:t>
            </a:r>
            <a:r>
              <a:rPr dirty="0" sz="800" spc="-2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10">
                <a:solidFill>
                  <a:srgbClr val="6B798E"/>
                </a:solidFill>
                <a:latin typeface="Arial MT"/>
                <a:cs typeface="Arial MT"/>
              </a:rPr>
              <a:t>4091</a:t>
            </a:r>
            <a:r>
              <a:rPr dirty="0" sz="800" spc="-1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30">
                <a:solidFill>
                  <a:srgbClr val="6B798E"/>
                </a:solidFill>
                <a:latin typeface="Arial MT"/>
                <a:cs typeface="Arial MT"/>
              </a:rPr>
              <a:t>664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093913" y="8098990"/>
            <a:ext cx="115697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>
                <a:solidFill>
                  <a:srgbClr val="6B798E"/>
                </a:solidFill>
                <a:latin typeface="Arial MT"/>
                <a:cs typeface="Arial MT"/>
              </a:rPr>
              <a:t>UK:</a:t>
            </a:r>
            <a:r>
              <a:rPr dirty="0" sz="80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45">
                <a:solidFill>
                  <a:srgbClr val="6B798E"/>
                </a:solidFill>
                <a:latin typeface="Arial MT"/>
                <a:cs typeface="Arial MT"/>
              </a:rPr>
              <a:t>+44</a:t>
            </a:r>
            <a:r>
              <a:rPr dirty="0" sz="80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10">
                <a:solidFill>
                  <a:srgbClr val="6B798E"/>
                </a:solidFill>
                <a:latin typeface="Arial MT"/>
                <a:cs typeface="Arial MT"/>
              </a:rPr>
              <a:t>2476</a:t>
            </a:r>
            <a:r>
              <a:rPr dirty="0" sz="80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25">
                <a:solidFill>
                  <a:srgbClr val="6B798E"/>
                </a:solidFill>
                <a:latin typeface="Arial MT"/>
                <a:cs typeface="Arial MT"/>
              </a:rPr>
              <a:t>586998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800" spc="-5">
                <a:solidFill>
                  <a:srgbClr val="6B798E"/>
                </a:solidFill>
                <a:latin typeface="Arial MT"/>
                <a:cs typeface="Arial MT"/>
              </a:rPr>
              <a:t>NED:+31</a:t>
            </a:r>
            <a:r>
              <a:rPr dirty="0" sz="80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6B798E"/>
                </a:solidFill>
                <a:latin typeface="Arial MT"/>
                <a:cs typeface="Arial MT"/>
              </a:rPr>
              <a:t>(0)</a:t>
            </a:r>
            <a:r>
              <a:rPr dirty="0" sz="800" spc="-2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6B798E"/>
                </a:solidFill>
                <a:latin typeface="Arial MT"/>
                <a:cs typeface="Arial MT"/>
              </a:rPr>
              <a:t>8527</a:t>
            </a:r>
            <a:r>
              <a:rPr dirty="0" sz="800" spc="-2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6B798E"/>
                </a:solidFill>
                <a:latin typeface="Arial MT"/>
                <a:cs typeface="Arial MT"/>
              </a:rPr>
              <a:t>37932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05324" y="8098990"/>
            <a:ext cx="129794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>
                <a:solidFill>
                  <a:srgbClr val="6B798E"/>
                </a:solidFill>
                <a:latin typeface="Arial MT"/>
                <a:cs typeface="Arial MT"/>
              </a:rPr>
              <a:t>Global:</a:t>
            </a:r>
            <a:r>
              <a:rPr dirty="0" sz="800" spc="-4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50">
                <a:solidFill>
                  <a:srgbClr val="6B798E"/>
                </a:solidFill>
                <a:latin typeface="Arial MT"/>
                <a:cs typeface="Arial MT"/>
              </a:rPr>
              <a:t>+86</a:t>
            </a:r>
            <a:r>
              <a:rPr dirty="0" sz="800" spc="-4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25">
                <a:solidFill>
                  <a:srgbClr val="6B798E"/>
                </a:solidFill>
                <a:latin typeface="Arial MT"/>
                <a:cs typeface="Arial MT"/>
              </a:rPr>
              <a:t>571-56260008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800" spc="-25">
                <a:solidFill>
                  <a:srgbClr val="6B798E"/>
                </a:solidFill>
                <a:latin typeface="Arial MT"/>
                <a:cs typeface="Arial MT"/>
              </a:rPr>
              <a:t>PL: </a:t>
            </a:r>
            <a:r>
              <a:rPr dirty="0" sz="800" spc="50">
                <a:solidFill>
                  <a:srgbClr val="6B798E"/>
                </a:solidFill>
                <a:latin typeface="Arial MT"/>
                <a:cs typeface="Arial MT"/>
              </a:rPr>
              <a:t>+48</a:t>
            </a:r>
            <a:r>
              <a:rPr dirty="0" sz="80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20">
                <a:solidFill>
                  <a:srgbClr val="6B798E"/>
                </a:solidFill>
                <a:latin typeface="Arial MT"/>
                <a:cs typeface="Arial MT"/>
              </a:rPr>
              <a:t>662</a:t>
            </a:r>
            <a:r>
              <a:rPr dirty="0" sz="800" spc="-20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30">
                <a:solidFill>
                  <a:srgbClr val="6B798E"/>
                </a:solidFill>
                <a:latin typeface="Arial MT"/>
                <a:cs typeface="Arial MT"/>
              </a:rPr>
              <a:t>430</a:t>
            </a:r>
            <a:r>
              <a:rPr dirty="0" sz="800" spc="-25">
                <a:solidFill>
                  <a:srgbClr val="6B798E"/>
                </a:solidFill>
                <a:latin typeface="Arial MT"/>
                <a:cs typeface="Arial MT"/>
              </a:rPr>
              <a:t> </a:t>
            </a:r>
            <a:r>
              <a:rPr dirty="0" sz="800" spc="10">
                <a:solidFill>
                  <a:srgbClr val="6B798E"/>
                </a:solidFill>
                <a:latin typeface="Arial MT"/>
                <a:cs typeface="Arial MT"/>
              </a:rPr>
              <a:t>292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314910" y="7119559"/>
            <a:ext cx="14795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0">
                <a:solidFill>
                  <a:srgbClr val="6B798E"/>
                </a:solidFill>
                <a:latin typeface="Arial MT"/>
                <a:cs typeface="Arial MT"/>
                <a:hlinkClick r:id="rId14"/>
              </a:rPr>
              <a:t>www.solaxpower.com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32309" y="535889"/>
            <a:ext cx="1678939" cy="325120"/>
          </a:xfrm>
          <a:custGeom>
            <a:avLst/>
            <a:gdLst/>
            <a:ahLst/>
            <a:cxnLst/>
            <a:rect l="l" t="t" r="r" b="b"/>
            <a:pathLst>
              <a:path w="1678939" h="325119">
                <a:moveTo>
                  <a:pt x="1617865" y="0"/>
                </a:moveTo>
                <a:lnTo>
                  <a:pt x="60477" y="0"/>
                </a:lnTo>
                <a:lnTo>
                  <a:pt x="36936" y="4754"/>
                </a:lnTo>
                <a:lnTo>
                  <a:pt x="17713" y="17719"/>
                </a:lnTo>
                <a:lnTo>
                  <a:pt x="4752" y="36947"/>
                </a:lnTo>
                <a:lnTo>
                  <a:pt x="0" y="60490"/>
                </a:lnTo>
                <a:lnTo>
                  <a:pt x="0" y="324929"/>
                </a:lnTo>
                <a:lnTo>
                  <a:pt x="4752" y="301388"/>
                </a:lnTo>
                <a:lnTo>
                  <a:pt x="17713" y="282165"/>
                </a:lnTo>
                <a:lnTo>
                  <a:pt x="36936" y="269204"/>
                </a:lnTo>
                <a:lnTo>
                  <a:pt x="60477" y="264452"/>
                </a:lnTo>
                <a:lnTo>
                  <a:pt x="1617865" y="264452"/>
                </a:lnTo>
                <a:lnTo>
                  <a:pt x="1641408" y="259697"/>
                </a:lnTo>
                <a:lnTo>
                  <a:pt x="1660636" y="246732"/>
                </a:lnTo>
                <a:lnTo>
                  <a:pt x="1673601" y="227504"/>
                </a:lnTo>
                <a:lnTo>
                  <a:pt x="1678355" y="203962"/>
                </a:lnTo>
                <a:lnTo>
                  <a:pt x="1678355" y="60490"/>
                </a:lnTo>
                <a:lnTo>
                  <a:pt x="1673601" y="36947"/>
                </a:lnTo>
                <a:lnTo>
                  <a:pt x="1660636" y="17719"/>
                </a:lnTo>
                <a:lnTo>
                  <a:pt x="1641408" y="4754"/>
                </a:lnTo>
                <a:lnTo>
                  <a:pt x="1617865" y="0"/>
                </a:lnTo>
                <a:close/>
              </a:path>
            </a:pathLst>
          </a:custGeom>
          <a:solidFill>
            <a:srgbClr val="FAB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616929" y="551557"/>
            <a:ext cx="1494790" cy="464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" b="1">
                <a:solidFill>
                  <a:srgbClr val="221815"/>
                </a:solidFill>
                <a:latin typeface="Arial"/>
                <a:cs typeface="Arial"/>
              </a:rPr>
              <a:t>CIRCUIT</a:t>
            </a:r>
            <a:r>
              <a:rPr dirty="0" sz="1300" spc="-50" b="1">
                <a:solidFill>
                  <a:srgbClr val="221815"/>
                </a:solidFill>
                <a:latin typeface="Arial"/>
                <a:cs typeface="Arial"/>
              </a:rPr>
              <a:t> </a:t>
            </a:r>
            <a:r>
              <a:rPr dirty="0" sz="1300" spc="-35" b="1">
                <a:solidFill>
                  <a:srgbClr val="221815"/>
                </a:solidFill>
                <a:latin typeface="Arial"/>
                <a:cs typeface="Arial"/>
              </a:rPr>
              <a:t>DIAGRAM</a:t>
            </a:r>
            <a:endParaRPr sz="130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1120"/>
              </a:spcBef>
            </a:pPr>
            <a:r>
              <a:rPr dirty="0" sz="650">
                <a:solidFill>
                  <a:srgbClr val="221815"/>
                </a:solidFill>
                <a:latin typeface="Lucida Sans Unicode"/>
                <a:cs typeface="Lucida Sans Unicode"/>
              </a:rPr>
              <a:t>D</a:t>
            </a:r>
            <a:r>
              <a:rPr dirty="0" sz="650" spc="5">
                <a:solidFill>
                  <a:srgbClr val="221815"/>
                </a:solidFill>
                <a:latin typeface="Lucida Sans Unicode"/>
                <a:cs typeface="Lucida Sans Unicode"/>
              </a:rPr>
              <a:t>C</a:t>
            </a:r>
            <a:r>
              <a:rPr dirty="0" sz="650" spc="-40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650" spc="10">
                <a:solidFill>
                  <a:srgbClr val="221815"/>
                </a:solidFill>
                <a:latin typeface="Lucida Sans Unicode"/>
                <a:cs typeface="Lucida Sans Unicode"/>
              </a:rPr>
              <a:t>Switch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130475" y="2686593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 h="0">
                <a:moveTo>
                  <a:pt x="0" y="0"/>
                </a:moveTo>
                <a:lnTo>
                  <a:pt x="118859" y="0"/>
                </a:lnTo>
              </a:path>
            </a:pathLst>
          </a:custGeom>
          <a:ln w="13589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130475" y="25037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 h="0">
                <a:moveTo>
                  <a:pt x="0" y="0"/>
                </a:moveTo>
                <a:lnTo>
                  <a:pt x="118859" y="0"/>
                </a:lnTo>
              </a:path>
            </a:pathLst>
          </a:custGeom>
          <a:ln w="8890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7" name="object 67"/>
          <p:cNvGrpSpPr/>
          <p:nvPr/>
        </p:nvGrpSpPr>
        <p:grpSpPr>
          <a:xfrm>
            <a:off x="841415" y="1039711"/>
            <a:ext cx="3171825" cy="1654175"/>
            <a:chOff x="841415" y="1039711"/>
            <a:chExt cx="3171825" cy="1654175"/>
          </a:xfrm>
        </p:grpSpPr>
        <p:sp>
          <p:nvSpPr>
            <p:cNvPr id="68" name="object 68"/>
            <p:cNvSpPr/>
            <p:nvPr/>
          </p:nvSpPr>
          <p:spPr>
            <a:xfrm>
              <a:off x="2629839" y="2686593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 h="0">
                  <a:moveTo>
                    <a:pt x="0" y="0"/>
                  </a:moveTo>
                  <a:lnTo>
                    <a:pt x="123370" y="0"/>
                  </a:lnTo>
                </a:path>
              </a:pathLst>
            </a:custGeom>
            <a:ln w="1358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103820" y="1039711"/>
              <a:ext cx="292735" cy="856615"/>
            </a:xfrm>
            <a:custGeom>
              <a:avLst/>
              <a:gdLst/>
              <a:ahLst/>
              <a:cxnLst/>
              <a:rect l="l" t="t" r="r" b="b"/>
              <a:pathLst>
                <a:path w="292734" h="856614">
                  <a:moveTo>
                    <a:pt x="292493" y="0"/>
                  </a:moveTo>
                  <a:lnTo>
                    <a:pt x="0" y="0"/>
                  </a:lnTo>
                  <a:lnTo>
                    <a:pt x="0" y="856157"/>
                  </a:lnTo>
                  <a:lnTo>
                    <a:pt x="292493" y="856157"/>
                  </a:lnTo>
                  <a:lnTo>
                    <a:pt x="292493" y="0"/>
                  </a:lnTo>
                  <a:close/>
                </a:path>
              </a:pathLst>
            </a:custGeom>
            <a:solidFill>
              <a:srgbClr val="E5E5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1369011" y="1158595"/>
              <a:ext cx="333375" cy="618490"/>
            </a:xfrm>
            <a:custGeom>
              <a:avLst/>
              <a:gdLst/>
              <a:ahLst/>
              <a:cxnLst/>
              <a:rect l="l" t="t" r="r" b="b"/>
              <a:pathLst>
                <a:path w="333375" h="618489">
                  <a:moveTo>
                    <a:pt x="0" y="0"/>
                  </a:moveTo>
                  <a:lnTo>
                    <a:pt x="332902" y="0"/>
                  </a:lnTo>
                </a:path>
                <a:path w="333375" h="618489">
                  <a:moveTo>
                    <a:pt x="0" y="618398"/>
                  </a:moveTo>
                  <a:lnTo>
                    <a:pt x="332902" y="618398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525979" y="157715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190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190" y="19037"/>
                  </a:lnTo>
                  <a:lnTo>
                    <a:pt x="14770" y="19037"/>
                  </a:lnTo>
                  <a:lnTo>
                    <a:pt x="18961" y="14770"/>
                  </a:lnTo>
                  <a:lnTo>
                    <a:pt x="18961" y="9563"/>
                  </a:lnTo>
                  <a:lnTo>
                    <a:pt x="18961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1525979" y="157715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8961" y="9563"/>
                  </a:moveTo>
                  <a:lnTo>
                    <a:pt x="18961" y="4279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190" y="0"/>
                  </a:lnTo>
                  <a:lnTo>
                    <a:pt x="0" y="4279"/>
                  </a:lnTo>
                  <a:lnTo>
                    <a:pt x="0" y="9563"/>
                  </a:lnTo>
                  <a:lnTo>
                    <a:pt x="0" y="14770"/>
                  </a:lnTo>
                  <a:lnTo>
                    <a:pt x="4190" y="19037"/>
                  </a:lnTo>
                  <a:lnTo>
                    <a:pt x="9486" y="19037"/>
                  </a:lnTo>
                  <a:lnTo>
                    <a:pt x="14770" y="19037"/>
                  </a:lnTo>
                  <a:lnTo>
                    <a:pt x="18961" y="14770"/>
                  </a:lnTo>
                  <a:lnTo>
                    <a:pt x="18961" y="956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1369011" y="1348872"/>
              <a:ext cx="167005" cy="581660"/>
            </a:xfrm>
            <a:custGeom>
              <a:avLst/>
              <a:gdLst/>
              <a:ahLst/>
              <a:cxnLst/>
              <a:rect l="l" t="t" r="r" b="b"/>
              <a:pathLst>
                <a:path w="167005" h="581660">
                  <a:moveTo>
                    <a:pt x="0" y="0"/>
                  </a:moveTo>
                  <a:lnTo>
                    <a:pt x="166446" y="0"/>
                  </a:lnTo>
                  <a:lnTo>
                    <a:pt x="166446" y="237845"/>
                  </a:lnTo>
                  <a:lnTo>
                    <a:pt x="166446" y="581596"/>
                  </a:lnTo>
                </a:path>
              </a:pathLst>
            </a:custGeom>
            <a:ln w="888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1369011" y="1586717"/>
              <a:ext cx="333375" cy="0"/>
            </a:xfrm>
            <a:custGeom>
              <a:avLst/>
              <a:gdLst/>
              <a:ahLst/>
              <a:cxnLst/>
              <a:rect l="l" t="t" r="r" b="b"/>
              <a:pathLst>
                <a:path w="333375" h="0">
                  <a:moveTo>
                    <a:pt x="0" y="0"/>
                  </a:moveTo>
                  <a:lnTo>
                    <a:pt x="332902" y="0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1573460" y="176986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79" y="0"/>
                  </a:lnTo>
                  <a:lnTo>
                    <a:pt x="0" y="4190"/>
                  </a:lnTo>
                  <a:lnTo>
                    <a:pt x="0" y="14757"/>
                  </a:lnTo>
                  <a:lnTo>
                    <a:pt x="4279" y="18961"/>
                  </a:lnTo>
                  <a:lnTo>
                    <a:pt x="14770" y="18961"/>
                  </a:lnTo>
                  <a:lnTo>
                    <a:pt x="19050" y="14757"/>
                  </a:lnTo>
                  <a:lnTo>
                    <a:pt x="19050" y="9474"/>
                  </a:lnTo>
                  <a:lnTo>
                    <a:pt x="19050" y="4190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1573460" y="176986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474"/>
                  </a:moveTo>
                  <a:lnTo>
                    <a:pt x="19050" y="4190"/>
                  </a:lnTo>
                  <a:lnTo>
                    <a:pt x="14770" y="0"/>
                  </a:lnTo>
                  <a:lnTo>
                    <a:pt x="9575" y="0"/>
                  </a:lnTo>
                  <a:lnTo>
                    <a:pt x="4279" y="0"/>
                  </a:lnTo>
                  <a:lnTo>
                    <a:pt x="0" y="4190"/>
                  </a:lnTo>
                  <a:lnTo>
                    <a:pt x="0" y="9474"/>
                  </a:lnTo>
                  <a:lnTo>
                    <a:pt x="0" y="14757"/>
                  </a:lnTo>
                  <a:lnTo>
                    <a:pt x="4279" y="18961"/>
                  </a:lnTo>
                  <a:lnTo>
                    <a:pt x="9575" y="18961"/>
                  </a:lnTo>
                  <a:lnTo>
                    <a:pt x="14770" y="18961"/>
                  </a:lnTo>
                  <a:lnTo>
                    <a:pt x="19050" y="14757"/>
                  </a:lnTo>
                  <a:lnTo>
                    <a:pt x="19050" y="9474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1478410" y="114912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190" y="0"/>
                  </a:lnTo>
                  <a:lnTo>
                    <a:pt x="0" y="4267"/>
                  </a:lnTo>
                  <a:lnTo>
                    <a:pt x="0" y="14757"/>
                  </a:lnTo>
                  <a:lnTo>
                    <a:pt x="4190" y="19037"/>
                  </a:lnTo>
                  <a:lnTo>
                    <a:pt x="14770" y="19037"/>
                  </a:lnTo>
                  <a:lnTo>
                    <a:pt x="18961" y="14757"/>
                  </a:lnTo>
                  <a:lnTo>
                    <a:pt x="18961" y="9474"/>
                  </a:lnTo>
                  <a:lnTo>
                    <a:pt x="18961" y="4267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1478410" y="114912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8961" y="9474"/>
                  </a:moveTo>
                  <a:lnTo>
                    <a:pt x="18961" y="4267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190" y="0"/>
                  </a:lnTo>
                  <a:lnTo>
                    <a:pt x="0" y="4267"/>
                  </a:lnTo>
                  <a:lnTo>
                    <a:pt x="0" y="9474"/>
                  </a:lnTo>
                  <a:lnTo>
                    <a:pt x="0" y="14757"/>
                  </a:lnTo>
                  <a:lnTo>
                    <a:pt x="4190" y="19037"/>
                  </a:lnTo>
                  <a:lnTo>
                    <a:pt x="9486" y="19037"/>
                  </a:lnTo>
                  <a:lnTo>
                    <a:pt x="14770" y="19037"/>
                  </a:lnTo>
                  <a:lnTo>
                    <a:pt x="18961" y="14757"/>
                  </a:lnTo>
                  <a:lnTo>
                    <a:pt x="18961" y="9474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2011070" y="1158595"/>
              <a:ext cx="1094105" cy="618490"/>
            </a:xfrm>
            <a:custGeom>
              <a:avLst/>
              <a:gdLst/>
              <a:ahLst/>
              <a:cxnLst/>
              <a:rect l="l" t="t" r="r" b="b"/>
              <a:pathLst>
                <a:path w="1094105" h="618489">
                  <a:moveTo>
                    <a:pt x="0" y="0"/>
                  </a:moveTo>
                  <a:lnTo>
                    <a:pt x="237845" y="0"/>
                  </a:lnTo>
                </a:path>
                <a:path w="1094105" h="618489">
                  <a:moveTo>
                    <a:pt x="0" y="618398"/>
                  </a:moveTo>
                  <a:lnTo>
                    <a:pt x="237845" y="618398"/>
                  </a:lnTo>
                </a:path>
                <a:path w="1094105" h="618489">
                  <a:moveTo>
                    <a:pt x="0" y="428122"/>
                  </a:moveTo>
                  <a:lnTo>
                    <a:pt x="237845" y="428122"/>
                  </a:lnTo>
                </a:path>
                <a:path w="1094105" h="618489">
                  <a:moveTo>
                    <a:pt x="618350" y="428122"/>
                  </a:moveTo>
                  <a:lnTo>
                    <a:pt x="1094003" y="428122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2080033" y="1348872"/>
              <a:ext cx="668655" cy="237490"/>
            </a:xfrm>
            <a:custGeom>
              <a:avLst/>
              <a:gdLst/>
              <a:ahLst/>
              <a:cxnLst/>
              <a:rect l="l" t="t" r="r" b="b"/>
              <a:pathLst>
                <a:path w="668655" h="237490">
                  <a:moveTo>
                    <a:pt x="668312" y="0"/>
                  </a:moveTo>
                  <a:lnTo>
                    <a:pt x="0" y="0"/>
                  </a:lnTo>
                  <a:lnTo>
                    <a:pt x="0" y="237172"/>
                  </a:lnTo>
                </a:path>
              </a:pathLst>
            </a:custGeom>
            <a:ln w="888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1701914" y="1039711"/>
              <a:ext cx="309245" cy="856615"/>
            </a:xfrm>
            <a:custGeom>
              <a:avLst/>
              <a:gdLst/>
              <a:ahLst/>
              <a:cxnLst/>
              <a:rect l="l" t="t" r="r" b="b"/>
              <a:pathLst>
                <a:path w="309244" h="856614">
                  <a:moveTo>
                    <a:pt x="309156" y="0"/>
                  </a:moveTo>
                  <a:lnTo>
                    <a:pt x="0" y="0"/>
                  </a:lnTo>
                  <a:lnTo>
                    <a:pt x="0" y="856157"/>
                  </a:lnTo>
                  <a:lnTo>
                    <a:pt x="309156" y="856157"/>
                  </a:lnTo>
                  <a:lnTo>
                    <a:pt x="309156" y="0"/>
                  </a:lnTo>
                  <a:close/>
                </a:path>
              </a:pathLst>
            </a:custGeom>
            <a:solidFill>
              <a:srgbClr val="E5E5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2070544" y="157715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79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279" y="19037"/>
                  </a:lnTo>
                  <a:lnTo>
                    <a:pt x="14770" y="19037"/>
                  </a:lnTo>
                  <a:lnTo>
                    <a:pt x="19050" y="14770"/>
                  </a:lnTo>
                  <a:lnTo>
                    <a:pt x="19050" y="9563"/>
                  </a:lnTo>
                  <a:lnTo>
                    <a:pt x="19050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070544" y="157715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563"/>
                  </a:moveTo>
                  <a:lnTo>
                    <a:pt x="19050" y="4279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279" y="0"/>
                  </a:lnTo>
                  <a:lnTo>
                    <a:pt x="0" y="4279"/>
                  </a:lnTo>
                  <a:lnTo>
                    <a:pt x="0" y="9563"/>
                  </a:lnTo>
                  <a:lnTo>
                    <a:pt x="0" y="14770"/>
                  </a:lnTo>
                  <a:lnTo>
                    <a:pt x="4279" y="19037"/>
                  </a:lnTo>
                  <a:lnTo>
                    <a:pt x="9486" y="19037"/>
                  </a:lnTo>
                  <a:lnTo>
                    <a:pt x="14770" y="19037"/>
                  </a:lnTo>
                  <a:lnTo>
                    <a:pt x="19050" y="14770"/>
                  </a:lnTo>
                  <a:lnTo>
                    <a:pt x="19050" y="956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629420" y="1776994"/>
              <a:ext cx="238125" cy="0"/>
            </a:xfrm>
            <a:custGeom>
              <a:avLst/>
              <a:gdLst/>
              <a:ahLst/>
              <a:cxnLst/>
              <a:rect l="l" t="t" r="r" b="b"/>
              <a:pathLst>
                <a:path w="238125" h="0">
                  <a:moveTo>
                    <a:pt x="0" y="0"/>
                  </a:moveTo>
                  <a:lnTo>
                    <a:pt x="237810" y="0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2248915" y="1515338"/>
              <a:ext cx="381000" cy="330200"/>
            </a:xfrm>
            <a:custGeom>
              <a:avLst/>
              <a:gdLst/>
              <a:ahLst/>
              <a:cxnLst/>
              <a:rect l="l" t="t" r="r" b="b"/>
              <a:pathLst>
                <a:path w="381000" h="330200">
                  <a:moveTo>
                    <a:pt x="380504" y="0"/>
                  </a:moveTo>
                  <a:lnTo>
                    <a:pt x="0" y="0"/>
                  </a:lnTo>
                  <a:lnTo>
                    <a:pt x="0" y="329692"/>
                  </a:lnTo>
                  <a:lnTo>
                    <a:pt x="380504" y="329692"/>
                  </a:lnTo>
                  <a:lnTo>
                    <a:pt x="380504" y="0"/>
                  </a:lnTo>
                  <a:close/>
                </a:path>
              </a:pathLst>
            </a:custGeom>
            <a:solidFill>
              <a:srgbClr val="E5E5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2857745" y="176743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190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190" y="19037"/>
                  </a:lnTo>
                  <a:lnTo>
                    <a:pt x="14770" y="19037"/>
                  </a:lnTo>
                  <a:lnTo>
                    <a:pt x="18961" y="14770"/>
                  </a:lnTo>
                  <a:lnTo>
                    <a:pt x="18961" y="9563"/>
                  </a:lnTo>
                  <a:lnTo>
                    <a:pt x="18961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2857745" y="176743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8961" y="9563"/>
                  </a:moveTo>
                  <a:lnTo>
                    <a:pt x="18961" y="4279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190" y="0"/>
                  </a:lnTo>
                  <a:lnTo>
                    <a:pt x="0" y="4279"/>
                  </a:lnTo>
                  <a:lnTo>
                    <a:pt x="0" y="9563"/>
                  </a:lnTo>
                  <a:lnTo>
                    <a:pt x="0" y="14770"/>
                  </a:lnTo>
                  <a:lnTo>
                    <a:pt x="4190" y="19037"/>
                  </a:lnTo>
                  <a:lnTo>
                    <a:pt x="9486" y="19037"/>
                  </a:lnTo>
                  <a:lnTo>
                    <a:pt x="14770" y="19037"/>
                  </a:lnTo>
                  <a:lnTo>
                    <a:pt x="18961" y="14770"/>
                  </a:lnTo>
                  <a:lnTo>
                    <a:pt x="18961" y="956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2738775" y="157715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79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279" y="19037"/>
                  </a:lnTo>
                  <a:lnTo>
                    <a:pt x="14770" y="19037"/>
                  </a:lnTo>
                  <a:lnTo>
                    <a:pt x="19050" y="14770"/>
                  </a:lnTo>
                  <a:lnTo>
                    <a:pt x="19050" y="9563"/>
                  </a:lnTo>
                  <a:lnTo>
                    <a:pt x="19050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2738775" y="157715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563"/>
                  </a:moveTo>
                  <a:lnTo>
                    <a:pt x="19050" y="4279"/>
                  </a:lnTo>
                  <a:lnTo>
                    <a:pt x="14770" y="0"/>
                  </a:lnTo>
                  <a:lnTo>
                    <a:pt x="9575" y="0"/>
                  </a:lnTo>
                  <a:lnTo>
                    <a:pt x="4279" y="0"/>
                  </a:lnTo>
                  <a:lnTo>
                    <a:pt x="0" y="4279"/>
                  </a:lnTo>
                  <a:lnTo>
                    <a:pt x="0" y="9563"/>
                  </a:lnTo>
                  <a:lnTo>
                    <a:pt x="0" y="14770"/>
                  </a:lnTo>
                  <a:lnTo>
                    <a:pt x="4279" y="19037"/>
                  </a:lnTo>
                  <a:lnTo>
                    <a:pt x="9575" y="19037"/>
                  </a:lnTo>
                  <a:lnTo>
                    <a:pt x="14770" y="19037"/>
                  </a:lnTo>
                  <a:lnTo>
                    <a:pt x="19050" y="14770"/>
                  </a:lnTo>
                  <a:lnTo>
                    <a:pt x="19050" y="956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2867141" y="1275966"/>
              <a:ext cx="238125" cy="0"/>
            </a:xfrm>
            <a:custGeom>
              <a:avLst/>
              <a:gdLst/>
              <a:ahLst/>
              <a:cxnLst/>
              <a:rect l="l" t="t" r="r" b="b"/>
              <a:pathLst>
                <a:path w="238125" h="0">
                  <a:moveTo>
                    <a:pt x="0" y="0"/>
                  </a:moveTo>
                  <a:lnTo>
                    <a:pt x="237931" y="0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2857745" y="1267997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190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190" y="19037"/>
                  </a:lnTo>
                  <a:lnTo>
                    <a:pt x="14770" y="19037"/>
                  </a:lnTo>
                  <a:lnTo>
                    <a:pt x="18961" y="14770"/>
                  </a:lnTo>
                  <a:lnTo>
                    <a:pt x="18961" y="9563"/>
                  </a:lnTo>
                  <a:lnTo>
                    <a:pt x="18961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2857745" y="1267997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8961" y="9563"/>
                  </a:moveTo>
                  <a:lnTo>
                    <a:pt x="18961" y="4279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190" y="0"/>
                  </a:lnTo>
                  <a:lnTo>
                    <a:pt x="0" y="4279"/>
                  </a:lnTo>
                  <a:lnTo>
                    <a:pt x="0" y="9563"/>
                  </a:lnTo>
                  <a:lnTo>
                    <a:pt x="0" y="14770"/>
                  </a:lnTo>
                  <a:lnTo>
                    <a:pt x="4190" y="19037"/>
                  </a:lnTo>
                  <a:lnTo>
                    <a:pt x="9486" y="19037"/>
                  </a:lnTo>
                  <a:lnTo>
                    <a:pt x="14770" y="19037"/>
                  </a:lnTo>
                  <a:lnTo>
                    <a:pt x="18961" y="14770"/>
                  </a:lnTo>
                  <a:lnTo>
                    <a:pt x="18961" y="956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3342881" y="1275966"/>
              <a:ext cx="167005" cy="311150"/>
            </a:xfrm>
            <a:custGeom>
              <a:avLst/>
              <a:gdLst/>
              <a:ahLst/>
              <a:cxnLst/>
              <a:rect l="l" t="t" r="r" b="b"/>
              <a:pathLst>
                <a:path w="167004" h="311150">
                  <a:moveTo>
                    <a:pt x="0" y="310751"/>
                  </a:moveTo>
                  <a:lnTo>
                    <a:pt x="166395" y="310751"/>
                  </a:lnTo>
                </a:path>
                <a:path w="167004" h="311150">
                  <a:moveTo>
                    <a:pt x="0" y="0"/>
                  </a:moveTo>
                  <a:lnTo>
                    <a:pt x="166395" y="0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3105073" y="1039710"/>
              <a:ext cx="784860" cy="856615"/>
            </a:xfrm>
            <a:custGeom>
              <a:avLst/>
              <a:gdLst/>
              <a:ahLst/>
              <a:cxnLst/>
              <a:rect l="l" t="t" r="r" b="b"/>
              <a:pathLst>
                <a:path w="784860" h="856614">
                  <a:moveTo>
                    <a:pt x="237807" y="0"/>
                  </a:moveTo>
                  <a:lnTo>
                    <a:pt x="0" y="0"/>
                  </a:lnTo>
                  <a:lnTo>
                    <a:pt x="0" y="856157"/>
                  </a:lnTo>
                  <a:lnTo>
                    <a:pt x="237807" y="856157"/>
                  </a:lnTo>
                  <a:lnTo>
                    <a:pt x="237807" y="0"/>
                  </a:lnTo>
                  <a:close/>
                </a:path>
                <a:path w="784860" h="856614">
                  <a:moveTo>
                    <a:pt x="784707" y="0"/>
                  </a:moveTo>
                  <a:lnTo>
                    <a:pt x="404202" y="0"/>
                  </a:lnTo>
                  <a:lnTo>
                    <a:pt x="404202" y="856157"/>
                  </a:lnTo>
                  <a:lnTo>
                    <a:pt x="784707" y="856157"/>
                  </a:lnTo>
                  <a:lnTo>
                    <a:pt x="784707" y="0"/>
                  </a:lnTo>
                  <a:close/>
                </a:path>
              </a:pathLst>
            </a:custGeom>
            <a:solidFill>
              <a:srgbClr val="E5E5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3889834" y="1134853"/>
              <a:ext cx="119380" cy="666115"/>
            </a:xfrm>
            <a:custGeom>
              <a:avLst/>
              <a:gdLst/>
              <a:ahLst/>
              <a:cxnLst/>
              <a:rect l="l" t="t" r="r" b="b"/>
              <a:pathLst>
                <a:path w="119379" h="666114">
                  <a:moveTo>
                    <a:pt x="0" y="0"/>
                  </a:moveTo>
                  <a:lnTo>
                    <a:pt x="118882" y="0"/>
                  </a:lnTo>
                </a:path>
                <a:path w="119379" h="666114">
                  <a:moveTo>
                    <a:pt x="0" y="209320"/>
                  </a:moveTo>
                  <a:lnTo>
                    <a:pt x="118882" y="209320"/>
                  </a:lnTo>
                </a:path>
                <a:path w="119379" h="666114">
                  <a:moveTo>
                    <a:pt x="0" y="428038"/>
                  </a:moveTo>
                  <a:lnTo>
                    <a:pt x="118882" y="428038"/>
                  </a:lnTo>
                </a:path>
                <a:path w="119379" h="666114">
                  <a:moveTo>
                    <a:pt x="0" y="665882"/>
                  </a:moveTo>
                  <a:lnTo>
                    <a:pt x="118882" y="665882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1135947" y="114835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354" y="0"/>
                  </a:moveTo>
                  <a:lnTo>
                    <a:pt x="4444" y="0"/>
                  </a:lnTo>
                  <a:lnTo>
                    <a:pt x="0" y="4457"/>
                  </a:lnTo>
                  <a:lnTo>
                    <a:pt x="0" y="15354"/>
                  </a:lnTo>
                  <a:lnTo>
                    <a:pt x="4444" y="19799"/>
                  </a:lnTo>
                  <a:lnTo>
                    <a:pt x="15354" y="19799"/>
                  </a:lnTo>
                  <a:lnTo>
                    <a:pt x="19799" y="15354"/>
                  </a:lnTo>
                  <a:lnTo>
                    <a:pt x="19799" y="9905"/>
                  </a:lnTo>
                  <a:lnTo>
                    <a:pt x="19799" y="4457"/>
                  </a:lnTo>
                  <a:lnTo>
                    <a:pt x="15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1135947" y="114835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905"/>
                  </a:moveTo>
                  <a:lnTo>
                    <a:pt x="19799" y="4457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457"/>
                  </a:lnTo>
                  <a:lnTo>
                    <a:pt x="0" y="9905"/>
                  </a:lnTo>
                  <a:lnTo>
                    <a:pt x="0" y="15354"/>
                  </a:lnTo>
                  <a:lnTo>
                    <a:pt x="4444" y="19799"/>
                  </a:lnTo>
                  <a:lnTo>
                    <a:pt x="9893" y="19799"/>
                  </a:lnTo>
                  <a:lnTo>
                    <a:pt x="15354" y="19799"/>
                  </a:lnTo>
                  <a:lnTo>
                    <a:pt x="19799" y="15354"/>
                  </a:lnTo>
                  <a:lnTo>
                    <a:pt x="19799" y="9905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1349123" y="114835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443" y="0"/>
                  </a:moveTo>
                  <a:lnTo>
                    <a:pt x="4457" y="0"/>
                  </a:lnTo>
                  <a:lnTo>
                    <a:pt x="0" y="4457"/>
                  </a:lnTo>
                  <a:lnTo>
                    <a:pt x="0" y="15354"/>
                  </a:lnTo>
                  <a:lnTo>
                    <a:pt x="4457" y="19799"/>
                  </a:lnTo>
                  <a:lnTo>
                    <a:pt x="15443" y="19799"/>
                  </a:lnTo>
                  <a:lnTo>
                    <a:pt x="19888" y="15354"/>
                  </a:lnTo>
                  <a:lnTo>
                    <a:pt x="19888" y="9905"/>
                  </a:lnTo>
                  <a:lnTo>
                    <a:pt x="19888" y="4457"/>
                  </a:lnTo>
                  <a:lnTo>
                    <a:pt x="15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1349123" y="114835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888" y="9905"/>
                  </a:moveTo>
                  <a:lnTo>
                    <a:pt x="19888" y="4457"/>
                  </a:lnTo>
                  <a:lnTo>
                    <a:pt x="15443" y="0"/>
                  </a:lnTo>
                  <a:lnTo>
                    <a:pt x="9982" y="0"/>
                  </a:lnTo>
                  <a:lnTo>
                    <a:pt x="4457" y="0"/>
                  </a:lnTo>
                  <a:lnTo>
                    <a:pt x="0" y="4457"/>
                  </a:lnTo>
                  <a:lnTo>
                    <a:pt x="0" y="9905"/>
                  </a:lnTo>
                  <a:lnTo>
                    <a:pt x="0" y="15354"/>
                  </a:lnTo>
                  <a:lnTo>
                    <a:pt x="4457" y="19799"/>
                  </a:lnTo>
                  <a:lnTo>
                    <a:pt x="9982" y="19799"/>
                  </a:lnTo>
                  <a:lnTo>
                    <a:pt x="15443" y="19799"/>
                  </a:lnTo>
                  <a:lnTo>
                    <a:pt x="19888" y="15354"/>
                  </a:lnTo>
                  <a:lnTo>
                    <a:pt x="19888" y="9905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1135947" y="1769030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354" y="0"/>
                  </a:moveTo>
                  <a:lnTo>
                    <a:pt x="4444" y="0"/>
                  </a:lnTo>
                  <a:lnTo>
                    <a:pt x="0" y="4444"/>
                  </a:lnTo>
                  <a:lnTo>
                    <a:pt x="0" y="15341"/>
                  </a:lnTo>
                  <a:lnTo>
                    <a:pt x="4444" y="19799"/>
                  </a:lnTo>
                  <a:lnTo>
                    <a:pt x="15354" y="19799"/>
                  </a:lnTo>
                  <a:lnTo>
                    <a:pt x="19799" y="15341"/>
                  </a:lnTo>
                  <a:lnTo>
                    <a:pt x="19799" y="9893"/>
                  </a:lnTo>
                  <a:lnTo>
                    <a:pt x="19799" y="4444"/>
                  </a:lnTo>
                  <a:lnTo>
                    <a:pt x="15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1135947" y="1769030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893"/>
                  </a:moveTo>
                  <a:lnTo>
                    <a:pt x="19799" y="4444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341"/>
                  </a:lnTo>
                  <a:lnTo>
                    <a:pt x="4444" y="19799"/>
                  </a:lnTo>
                  <a:lnTo>
                    <a:pt x="9893" y="19799"/>
                  </a:lnTo>
                  <a:lnTo>
                    <a:pt x="15354" y="19799"/>
                  </a:lnTo>
                  <a:lnTo>
                    <a:pt x="19799" y="15341"/>
                  </a:lnTo>
                  <a:lnTo>
                    <a:pt x="19799" y="989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1349123" y="1769030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443" y="0"/>
                  </a:moveTo>
                  <a:lnTo>
                    <a:pt x="4457" y="0"/>
                  </a:lnTo>
                  <a:lnTo>
                    <a:pt x="0" y="4444"/>
                  </a:lnTo>
                  <a:lnTo>
                    <a:pt x="0" y="15341"/>
                  </a:lnTo>
                  <a:lnTo>
                    <a:pt x="4457" y="19799"/>
                  </a:lnTo>
                  <a:lnTo>
                    <a:pt x="15443" y="19799"/>
                  </a:lnTo>
                  <a:lnTo>
                    <a:pt x="19888" y="15341"/>
                  </a:lnTo>
                  <a:lnTo>
                    <a:pt x="19888" y="9893"/>
                  </a:lnTo>
                  <a:lnTo>
                    <a:pt x="19888" y="4444"/>
                  </a:lnTo>
                  <a:lnTo>
                    <a:pt x="15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1349123" y="1769030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888" y="9893"/>
                  </a:moveTo>
                  <a:lnTo>
                    <a:pt x="19888" y="4444"/>
                  </a:lnTo>
                  <a:lnTo>
                    <a:pt x="15443" y="0"/>
                  </a:lnTo>
                  <a:lnTo>
                    <a:pt x="9982" y="0"/>
                  </a:lnTo>
                  <a:lnTo>
                    <a:pt x="4457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341"/>
                  </a:lnTo>
                  <a:lnTo>
                    <a:pt x="4457" y="19799"/>
                  </a:lnTo>
                  <a:lnTo>
                    <a:pt x="9982" y="19799"/>
                  </a:lnTo>
                  <a:lnTo>
                    <a:pt x="15443" y="19799"/>
                  </a:lnTo>
                  <a:lnTo>
                    <a:pt x="19888" y="15341"/>
                  </a:lnTo>
                  <a:lnTo>
                    <a:pt x="19888" y="989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1135947" y="1769030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354" y="0"/>
                  </a:moveTo>
                  <a:lnTo>
                    <a:pt x="4444" y="0"/>
                  </a:lnTo>
                  <a:lnTo>
                    <a:pt x="0" y="4444"/>
                  </a:lnTo>
                  <a:lnTo>
                    <a:pt x="0" y="15341"/>
                  </a:lnTo>
                  <a:lnTo>
                    <a:pt x="4444" y="19799"/>
                  </a:lnTo>
                  <a:lnTo>
                    <a:pt x="15354" y="19799"/>
                  </a:lnTo>
                  <a:lnTo>
                    <a:pt x="19799" y="15341"/>
                  </a:lnTo>
                  <a:lnTo>
                    <a:pt x="19799" y="9893"/>
                  </a:lnTo>
                  <a:lnTo>
                    <a:pt x="19799" y="4444"/>
                  </a:lnTo>
                  <a:lnTo>
                    <a:pt x="15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1135947" y="1769030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893"/>
                  </a:moveTo>
                  <a:lnTo>
                    <a:pt x="19799" y="4444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341"/>
                  </a:lnTo>
                  <a:lnTo>
                    <a:pt x="4444" y="19799"/>
                  </a:lnTo>
                  <a:lnTo>
                    <a:pt x="9893" y="19799"/>
                  </a:lnTo>
                  <a:lnTo>
                    <a:pt x="15354" y="19799"/>
                  </a:lnTo>
                  <a:lnTo>
                    <a:pt x="19799" y="15341"/>
                  </a:lnTo>
                  <a:lnTo>
                    <a:pt x="19799" y="989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1349123" y="1769030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443" y="0"/>
                  </a:moveTo>
                  <a:lnTo>
                    <a:pt x="4457" y="0"/>
                  </a:lnTo>
                  <a:lnTo>
                    <a:pt x="0" y="4444"/>
                  </a:lnTo>
                  <a:lnTo>
                    <a:pt x="0" y="15341"/>
                  </a:lnTo>
                  <a:lnTo>
                    <a:pt x="4457" y="19799"/>
                  </a:lnTo>
                  <a:lnTo>
                    <a:pt x="15443" y="19799"/>
                  </a:lnTo>
                  <a:lnTo>
                    <a:pt x="19888" y="15341"/>
                  </a:lnTo>
                  <a:lnTo>
                    <a:pt x="19888" y="9893"/>
                  </a:lnTo>
                  <a:lnTo>
                    <a:pt x="19888" y="4444"/>
                  </a:lnTo>
                  <a:lnTo>
                    <a:pt x="15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1349123" y="1769030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888" y="9893"/>
                  </a:moveTo>
                  <a:lnTo>
                    <a:pt x="19888" y="4444"/>
                  </a:lnTo>
                  <a:lnTo>
                    <a:pt x="15443" y="0"/>
                  </a:lnTo>
                  <a:lnTo>
                    <a:pt x="9982" y="0"/>
                  </a:lnTo>
                  <a:lnTo>
                    <a:pt x="4457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341"/>
                  </a:lnTo>
                  <a:lnTo>
                    <a:pt x="4457" y="19799"/>
                  </a:lnTo>
                  <a:lnTo>
                    <a:pt x="9982" y="19799"/>
                  </a:lnTo>
                  <a:lnTo>
                    <a:pt x="15443" y="19799"/>
                  </a:lnTo>
                  <a:lnTo>
                    <a:pt x="19888" y="15341"/>
                  </a:lnTo>
                  <a:lnTo>
                    <a:pt x="19888" y="989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1135947" y="1342418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354" y="0"/>
                  </a:moveTo>
                  <a:lnTo>
                    <a:pt x="4444" y="0"/>
                  </a:lnTo>
                  <a:lnTo>
                    <a:pt x="0" y="4444"/>
                  </a:lnTo>
                  <a:lnTo>
                    <a:pt x="0" y="15430"/>
                  </a:lnTo>
                  <a:lnTo>
                    <a:pt x="4444" y="19799"/>
                  </a:lnTo>
                  <a:lnTo>
                    <a:pt x="15354" y="19799"/>
                  </a:lnTo>
                  <a:lnTo>
                    <a:pt x="19799" y="15430"/>
                  </a:lnTo>
                  <a:lnTo>
                    <a:pt x="19799" y="9893"/>
                  </a:lnTo>
                  <a:lnTo>
                    <a:pt x="19799" y="4444"/>
                  </a:lnTo>
                  <a:lnTo>
                    <a:pt x="15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1135947" y="1342418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893"/>
                  </a:moveTo>
                  <a:lnTo>
                    <a:pt x="19799" y="4444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430"/>
                  </a:lnTo>
                  <a:lnTo>
                    <a:pt x="4444" y="19799"/>
                  </a:lnTo>
                  <a:lnTo>
                    <a:pt x="9893" y="19799"/>
                  </a:lnTo>
                  <a:lnTo>
                    <a:pt x="15354" y="19799"/>
                  </a:lnTo>
                  <a:lnTo>
                    <a:pt x="19799" y="15430"/>
                  </a:lnTo>
                  <a:lnTo>
                    <a:pt x="19799" y="989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1349123" y="1342418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443" y="0"/>
                  </a:moveTo>
                  <a:lnTo>
                    <a:pt x="4457" y="0"/>
                  </a:lnTo>
                  <a:lnTo>
                    <a:pt x="0" y="4444"/>
                  </a:lnTo>
                  <a:lnTo>
                    <a:pt x="0" y="15430"/>
                  </a:lnTo>
                  <a:lnTo>
                    <a:pt x="4457" y="19799"/>
                  </a:lnTo>
                  <a:lnTo>
                    <a:pt x="15443" y="19799"/>
                  </a:lnTo>
                  <a:lnTo>
                    <a:pt x="19888" y="15430"/>
                  </a:lnTo>
                  <a:lnTo>
                    <a:pt x="19888" y="9893"/>
                  </a:lnTo>
                  <a:lnTo>
                    <a:pt x="19888" y="4444"/>
                  </a:lnTo>
                  <a:lnTo>
                    <a:pt x="15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1349123" y="1342418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888" y="9893"/>
                  </a:moveTo>
                  <a:lnTo>
                    <a:pt x="19888" y="4444"/>
                  </a:lnTo>
                  <a:lnTo>
                    <a:pt x="15443" y="0"/>
                  </a:lnTo>
                  <a:lnTo>
                    <a:pt x="9982" y="0"/>
                  </a:lnTo>
                  <a:lnTo>
                    <a:pt x="4457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430"/>
                  </a:lnTo>
                  <a:lnTo>
                    <a:pt x="4457" y="19799"/>
                  </a:lnTo>
                  <a:lnTo>
                    <a:pt x="9982" y="19799"/>
                  </a:lnTo>
                  <a:lnTo>
                    <a:pt x="15443" y="19799"/>
                  </a:lnTo>
                  <a:lnTo>
                    <a:pt x="19888" y="15430"/>
                  </a:lnTo>
                  <a:lnTo>
                    <a:pt x="19888" y="989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1135947" y="1342418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354" y="0"/>
                  </a:moveTo>
                  <a:lnTo>
                    <a:pt x="4444" y="0"/>
                  </a:lnTo>
                  <a:lnTo>
                    <a:pt x="0" y="4444"/>
                  </a:lnTo>
                  <a:lnTo>
                    <a:pt x="0" y="15430"/>
                  </a:lnTo>
                  <a:lnTo>
                    <a:pt x="4444" y="19799"/>
                  </a:lnTo>
                  <a:lnTo>
                    <a:pt x="15354" y="19799"/>
                  </a:lnTo>
                  <a:lnTo>
                    <a:pt x="19799" y="15430"/>
                  </a:lnTo>
                  <a:lnTo>
                    <a:pt x="19799" y="9893"/>
                  </a:lnTo>
                  <a:lnTo>
                    <a:pt x="19799" y="4444"/>
                  </a:lnTo>
                  <a:lnTo>
                    <a:pt x="15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1135947" y="1342418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893"/>
                  </a:moveTo>
                  <a:lnTo>
                    <a:pt x="19799" y="4444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430"/>
                  </a:lnTo>
                  <a:lnTo>
                    <a:pt x="4444" y="19799"/>
                  </a:lnTo>
                  <a:lnTo>
                    <a:pt x="9893" y="19799"/>
                  </a:lnTo>
                  <a:lnTo>
                    <a:pt x="15354" y="19799"/>
                  </a:lnTo>
                  <a:lnTo>
                    <a:pt x="19799" y="15430"/>
                  </a:lnTo>
                  <a:lnTo>
                    <a:pt x="19799" y="989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1349123" y="1342418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443" y="0"/>
                  </a:moveTo>
                  <a:lnTo>
                    <a:pt x="4457" y="0"/>
                  </a:lnTo>
                  <a:lnTo>
                    <a:pt x="0" y="4444"/>
                  </a:lnTo>
                  <a:lnTo>
                    <a:pt x="0" y="15430"/>
                  </a:lnTo>
                  <a:lnTo>
                    <a:pt x="4457" y="19799"/>
                  </a:lnTo>
                  <a:lnTo>
                    <a:pt x="15443" y="19799"/>
                  </a:lnTo>
                  <a:lnTo>
                    <a:pt x="19888" y="15430"/>
                  </a:lnTo>
                  <a:lnTo>
                    <a:pt x="19888" y="9893"/>
                  </a:lnTo>
                  <a:lnTo>
                    <a:pt x="19888" y="4444"/>
                  </a:lnTo>
                  <a:lnTo>
                    <a:pt x="15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1349123" y="1342418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888" y="9893"/>
                  </a:moveTo>
                  <a:lnTo>
                    <a:pt x="19888" y="4444"/>
                  </a:lnTo>
                  <a:lnTo>
                    <a:pt x="15443" y="0"/>
                  </a:lnTo>
                  <a:lnTo>
                    <a:pt x="9982" y="0"/>
                  </a:lnTo>
                  <a:lnTo>
                    <a:pt x="4457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430"/>
                  </a:lnTo>
                  <a:lnTo>
                    <a:pt x="4457" y="19799"/>
                  </a:lnTo>
                  <a:lnTo>
                    <a:pt x="9982" y="19799"/>
                  </a:lnTo>
                  <a:lnTo>
                    <a:pt x="15443" y="19799"/>
                  </a:lnTo>
                  <a:lnTo>
                    <a:pt x="19888" y="15430"/>
                  </a:lnTo>
                  <a:lnTo>
                    <a:pt x="19888" y="989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1135947" y="157640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354" y="0"/>
                  </a:moveTo>
                  <a:lnTo>
                    <a:pt x="4444" y="0"/>
                  </a:lnTo>
                  <a:lnTo>
                    <a:pt x="0" y="4444"/>
                  </a:lnTo>
                  <a:lnTo>
                    <a:pt x="0" y="15341"/>
                  </a:lnTo>
                  <a:lnTo>
                    <a:pt x="4444" y="19799"/>
                  </a:lnTo>
                  <a:lnTo>
                    <a:pt x="15354" y="19799"/>
                  </a:lnTo>
                  <a:lnTo>
                    <a:pt x="19799" y="15341"/>
                  </a:lnTo>
                  <a:lnTo>
                    <a:pt x="19799" y="9893"/>
                  </a:lnTo>
                  <a:lnTo>
                    <a:pt x="19799" y="4444"/>
                  </a:lnTo>
                  <a:lnTo>
                    <a:pt x="15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1135947" y="157640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893"/>
                  </a:moveTo>
                  <a:lnTo>
                    <a:pt x="19799" y="4444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341"/>
                  </a:lnTo>
                  <a:lnTo>
                    <a:pt x="4444" y="19799"/>
                  </a:lnTo>
                  <a:lnTo>
                    <a:pt x="9893" y="19799"/>
                  </a:lnTo>
                  <a:lnTo>
                    <a:pt x="15354" y="19799"/>
                  </a:lnTo>
                  <a:lnTo>
                    <a:pt x="19799" y="15341"/>
                  </a:lnTo>
                  <a:lnTo>
                    <a:pt x="19799" y="989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1349123" y="157640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443" y="0"/>
                  </a:moveTo>
                  <a:lnTo>
                    <a:pt x="4457" y="0"/>
                  </a:lnTo>
                  <a:lnTo>
                    <a:pt x="0" y="4444"/>
                  </a:lnTo>
                  <a:lnTo>
                    <a:pt x="0" y="15341"/>
                  </a:lnTo>
                  <a:lnTo>
                    <a:pt x="4457" y="19799"/>
                  </a:lnTo>
                  <a:lnTo>
                    <a:pt x="15443" y="19799"/>
                  </a:lnTo>
                  <a:lnTo>
                    <a:pt x="19888" y="15341"/>
                  </a:lnTo>
                  <a:lnTo>
                    <a:pt x="19888" y="9893"/>
                  </a:lnTo>
                  <a:lnTo>
                    <a:pt x="19888" y="4444"/>
                  </a:lnTo>
                  <a:lnTo>
                    <a:pt x="15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1349123" y="157640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888" y="9893"/>
                  </a:moveTo>
                  <a:lnTo>
                    <a:pt x="19888" y="4444"/>
                  </a:lnTo>
                  <a:lnTo>
                    <a:pt x="15443" y="0"/>
                  </a:lnTo>
                  <a:lnTo>
                    <a:pt x="9982" y="0"/>
                  </a:lnTo>
                  <a:lnTo>
                    <a:pt x="4457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341"/>
                  </a:lnTo>
                  <a:lnTo>
                    <a:pt x="4457" y="19799"/>
                  </a:lnTo>
                  <a:lnTo>
                    <a:pt x="9982" y="19799"/>
                  </a:lnTo>
                  <a:lnTo>
                    <a:pt x="15443" y="19799"/>
                  </a:lnTo>
                  <a:lnTo>
                    <a:pt x="19888" y="15341"/>
                  </a:lnTo>
                  <a:lnTo>
                    <a:pt x="19888" y="989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1135947" y="157640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354" y="0"/>
                  </a:moveTo>
                  <a:lnTo>
                    <a:pt x="4444" y="0"/>
                  </a:lnTo>
                  <a:lnTo>
                    <a:pt x="0" y="4444"/>
                  </a:lnTo>
                  <a:lnTo>
                    <a:pt x="0" y="15341"/>
                  </a:lnTo>
                  <a:lnTo>
                    <a:pt x="4444" y="19799"/>
                  </a:lnTo>
                  <a:lnTo>
                    <a:pt x="15354" y="19799"/>
                  </a:lnTo>
                  <a:lnTo>
                    <a:pt x="19799" y="15341"/>
                  </a:lnTo>
                  <a:lnTo>
                    <a:pt x="19799" y="9893"/>
                  </a:lnTo>
                  <a:lnTo>
                    <a:pt x="19799" y="4444"/>
                  </a:lnTo>
                  <a:lnTo>
                    <a:pt x="15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1135947" y="157640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893"/>
                  </a:moveTo>
                  <a:lnTo>
                    <a:pt x="19799" y="4444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341"/>
                  </a:lnTo>
                  <a:lnTo>
                    <a:pt x="4444" y="19799"/>
                  </a:lnTo>
                  <a:lnTo>
                    <a:pt x="9893" y="19799"/>
                  </a:lnTo>
                  <a:lnTo>
                    <a:pt x="15354" y="19799"/>
                  </a:lnTo>
                  <a:lnTo>
                    <a:pt x="19799" y="15341"/>
                  </a:lnTo>
                  <a:lnTo>
                    <a:pt x="19799" y="989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1349123" y="157640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443" y="0"/>
                  </a:moveTo>
                  <a:lnTo>
                    <a:pt x="4457" y="0"/>
                  </a:lnTo>
                  <a:lnTo>
                    <a:pt x="0" y="4444"/>
                  </a:lnTo>
                  <a:lnTo>
                    <a:pt x="0" y="15341"/>
                  </a:lnTo>
                  <a:lnTo>
                    <a:pt x="4457" y="19799"/>
                  </a:lnTo>
                  <a:lnTo>
                    <a:pt x="15443" y="19799"/>
                  </a:lnTo>
                  <a:lnTo>
                    <a:pt x="19888" y="15341"/>
                  </a:lnTo>
                  <a:lnTo>
                    <a:pt x="19888" y="9893"/>
                  </a:lnTo>
                  <a:lnTo>
                    <a:pt x="19888" y="4444"/>
                  </a:lnTo>
                  <a:lnTo>
                    <a:pt x="15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1349123" y="157640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888" y="9893"/>
                  </a:moveTo>
                  <a:lnTo>
                    <a:pt x="19888" y="4444"/>
                  </a:lnTo>
                  <a:lnTo>
                    <a:pt x="15443" y="0"/>
                  </a:lnTo>
                  <a:lnTo>
                    <a:pt x="9982" y="0"/>
                  </a:lnTo>
                  <a:lnTo>
                    <a:pt x="4457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341"/>
                  </a:lnTo>
                  <a:lnTo>
                    <a:pt x="4457" y="19799"/>
                  </a:lnTo>
                  <a:lnTo>
                    <a:pt x="9982" y="19799"/>
                  </a:lnTo>
                  <a:lnTo>
                    <a:pt x="15443" y="19799"/>
                  </a:lnTo>
                  <a:lnTo>
                    <a:pt x="19888" y="15341"/>
                  </a:lnTo>
                  <a:lnTo>
                    <a:pt x="19888" y="989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869584" y="1158595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 h="0">
                  <a:moveTo>
                    <a:pt x="261581" y="0"/>
                  </a:moveTo>
                  <a:lnTo>
                    <a:pt x="0" y="0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1415" y="1069027"/>
              <a:ext cx="127745" cy="106243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1415" y="1260885"/>
              <a:ext cx="127745" cy="106255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869584" y="1588311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 h="0">
                  <a:moveTo>
                    <a:pt x="261581" y="0"/>
                  </a:moveTo>
                  <a:lnTo>
                    <a:pt x="0" y="0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849778" y="1578753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893"/>
                  </a:moveTo>
                  <a:lnTo>
                    <a:pt x="19799" y="4444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430"/>
                  </a:lnTo>
                  <a:lnTo>
                    <a:pt x="4444" y="19875"/>
                  </a:lnTo>
                  <a:lnTo>
                    <a:pt x="9893" y="19875"/>
                  </a:lnTo>
                  <a:lnTo>
                    <a:pt x="15354" y="19875"/>
                  </a:lnTo>
                  <a:lnTo>
                    <a:pt x="19799" y="15430"/>
                  </a:lnTo>
                  <a:lnTo>
                    <a:pt x="19799" y="989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849778" y="1769030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893"/>
                  </a:moveTo>
                  <a:lnTo>
                    <a:pt x="19799" y="4444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341"/>
                  </a:lnTo>
                  <a:lnTo>
                    <a:pt x="4444" y="19799"/>
                  </a:lnTo>
                  <a:lnTo>
                    <a:pt x="9893" y="19799"/>
                  </a:lnTo>
                  <a:lnTo>
                    <a:pt x="15354" y="19799"/>
                  </a:lnTo>
                  <a:lnTo>
                    <a:pt x="19799" y="15341"/>
                  </a:lnTo>
                  <a:lnTo>
                    <a:pt x="19799" y="989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2629420" y="1158595"/>
              <a:ext cx="238125" cy="1345565"/>
            </a:xfrm>
            <a:custGeom>
              <a:avLst/>
              <a:gdLst/>
              <a:ahLst/>
              <a:cxnLst/>
              <a:rect l="l" t="t" r="r" b="b"/>
              <a:pathLst>
                <a:path w="238125" h="1345564">
                  <a:moveTo>
                    <a:pt x="419" y="1345189"/>
                  </a:moveTo>
                  <a:lnTo>
                    <a:pt x="237382" y="1345189"/>
                  </a:lnTo>
                </a:path>
                <a:path w="238125" h="1345564">
                  <a:moveTo>
                    <a:pt x="0" y="0"/>
                  </a:moveTo>
                  <a:lnTo>
                    <a:pt x="237810" y="0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1136368" y="2492285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905"/>
                  </a:moveTo>
                  <a:lnTo>
                    <a:pt x="19799" y="4368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368"/>
                  </a:lnTo>
                  <a:lnTo>
                    <a:pt x="0" y="9905"/>
                  </a:lnTo>
                  <a:lnTo>
                    <a:pt x="0" y="15354"/>
                  </a:lnTo>
                  <a:lnTo>
                    <a:pt x="4444" y="19799"/>
                  </a:lnTo>
                  <a:lnTo>
                    <a:pt x="9893" y="19799"/>
                  </a:lnTo>
                  <a:lnTo>
                    <a:pt x="15354" y="19799"/>
                  </a:lnTo>
                  <a:lnTo>
                    <a:pt x="19799" y="15354"/>
                  </a:lnTo>
                  <a:lnTo>
                    <a:pt x="19799" y="9905"/>
                  </a:lnTo>
                  <a:close/>
                </a:path>
                <a:path w="20319" h="20319">
                  <a:moveTo>
                    <a:pt x="19799" y="9905"/>
                  </a:moveTo>
                  <a:lnTo>
                    <a:pt x="19799" y="4368"/>
                  </a:lnTo>
                  <a:lnTo>
                    <a:pt x="15354" y="0"/>
                  </a:lnTo>
                  <a:lnTo>
                    <a:pt x="9893" y="0"/>
                  </a:lnTo>
                  <a:lnTo>
                    <a:pt x="4444" y="0"/>
                  </a:lnTo>
                  <a:lnTo>
                    <a:pt x="0" y="4368"/>
                  </a:lnTo>
                  <a:lnTo>
                    <a:pt x="0" y="9905"/>
                  </a:lnTo>
                  <a:lnTo>
                    <a:pt x="0" y="15354"/>
                  </a:lnTo>
                  <a:lnTo>
                    <a:pt x="4444" y="19799"/>
                  </a:lnTo>
                  <a:lnTo>
                    <a:pt x="9893" y="19799"/>
                  </a:lnTo>
                  <a:lnTo>
                    <a:pt x="15354" y="19799"/>
                  </a:lnTo>
                  <a:lnTo>
                    <a:pt x="19799" y="15354"/>
                  </a:lnTo>
                  <a:lnTo>
                    <a:pt x="19799" y="9905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1349631" y="2492285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799" y="9905"/>
                  </a:moveTo>
                  <a:lnTo>
                    <a:pt x="19799" y="4368"/>
                  </a:lnTo>
                  <a:lnTo>
                    <a:pt x="15354" y="0"/>
                  </a:lnTo>
                  <a:lnTo>
                    <a:pt x="9905" y="0"/>
                  </a:lnTo>
                  <a:lnTo>
                    <a:pt x="4444" y="0"/>
                  </a:lnTo>
                  <a:lnTo>
                    <a:pt x="0" y="4368"/>
                  </a:lnTo>
                  <a:lnTo>
                    <a:pt x="0" y="9905"/>
                  </a:lnTo>
                  <a:lnTo>
                    <a:pt x="0" y="15354"/>
                  </a:lnTo>
                  <a:lnTo>
                    <a:pt x="4444" y="19799"/>
                  </a:lnTo>
                  <a:lnTo>
                    <a:pt x="9905" y="19799"/>
                  </a:lnTo>
                  <a:lnTo>
                    <a:pt x="15354" y="19799"/>
                  </a:lnTo>
                  <a:lnTo>
                    <a:pt x="19799" y="15354"/>
                  </a:lnTo>
                  <a:lnTo>
                    <a:pt x="19799" y="9905"/>
                  </a:lnTo>
                  <a:close/>
                </a:path>
                <a:path w="20319" h="20319">
                  <a:moveTo>
                    <a:pt x="19799" y="9905"/>
                  </a:moveTo>
                  <a:lnTo>
                    <a:pt x="19799" y="4368"/>
                  </a:lnTo>
                  <a:lnTo>
                    <a:pt x="15354" y="0"/>
                  </a:lnTo>
                  <a:lnTo>
                    <a:pt x="9905" y="0"/>
                  </a:lnTo>
                  <a:lnTo>
                    <a:pt x="4444" y="0"/>
                  </a:lnTo>
                  <a:lnTo>
                    <a:pt x="0" y="4368"/>
                  </a:lnTo>
                  <a:lnTo>
                    <a:pt x="0" y="9905"/>
                  </a:lnTo>
                  <a:lnTo>
                    <a:pt x="0" y="15354"/>
                  </a:lnTo>
                  <a:lnTo>
                    <a:pt x="4444" y="19799"/>
                  </a:lnTo>
                  <a:lnTo>
                    <a:pt x="9905" y="19799"/>
                  </a:lnTo>
                  <a:lnTo>
                    <a:pt x="15354" y="19799"/>
                  </a:lnTo>
                  <a:lnTo>
                    <a:pt x="19799" y="15354"/>
                  </a:lnTo>
                  <a:lnTo>
                    <a:pt x="19799" y="9905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3" name="object 133"/>
          <p:cNvSpPr/>
          <p:nvPr/>
        </p:nvSpPr>
        <p:spPr>
          <a:xfrm>
            <a:off x="848179" y="249228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19888" y="9905"/>
                </a:moveTo>
                <a:lnTo>
                  <a:pt x="19888" y="4368"/>
                </a:lnTo>
                <a:lnTo>
                  <a:pt x="15443" y="0"/>
                </a:lnTo>
                <a:lnTo>
                  <a:pt x="9906" y="0"/>
                </a:lnTo>
                <a:lnTo>
                  <a:pt x="4457" y="0"/>
                </a:lnTo>
                <a:lnTo>
                  <a:pt x="0" y="4368"/>
                </a:lnTo>
                <a:lnTo>
                  <a:pt x="0" y="9905"/>
                </a:lnTo>
                <a:lnTo>
                  <a:pt x="0" y="15354"/>
                </a:lnTo>
                <a:lnTo>
                  <a:pt x="4457" y="19799"/>
                </a:lnTo>
                <a:lnTo>
                  <a:pt x="9906" y="19799"/>
                </a:lnTo>
                <a:lnTo>
                  <a:pt x="15443" y="19799"/>
                </a:lnTo>
                <a:lnTo>
                  <a:pt x="19888" y="15354"/>
                </a:lnTo>
                <a:lnTo>
                  <a:pt x="19888" y="9905"/>
                </a:lnTo>
                <a:close/>
              </a:path>
            </a:pathLst>
          </a:custGeom>
          <a:ln w="12700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4" name="object 134"/>
          <p:cNvGrpSpPr/>
          <p:nvPr/>
        </p:nvGrpSpPr>
        <p:grpSpPr>
          <a:xfrm>
            <a:off x="841829" y="2667581"/>
            <a:ext cx="813435" cy="33020"/>
            <a:chOff x="841829" y="2667581"/>
            <a:chExt cx="813435" cy="33020"/>
          </a:xfrm>
        </p:grpSpPr>
        <p:sp>
          <p:nvSpPr>
            <p:cNvPr id="135" name="object 135"/>
            <p:cNvSpPr/>
            <p:nvPr/>
          </p:nvSpPr>
          <p:spPr>
            <a:xfrm>
              <a:off x="860859" y="2686593"/>
              <a:ext cx="794385" cy="0"/>
            </a:xfrm>
            <a:custGeom>
              <a:avLst/>
              <a:gdLst/>
              <a:ahLst/>
              <a:cxnLst/>
              <a:rect l="l" t="t" r="r" b="b"/>
              <a:pathLst>
                <a:path w="794385" h="0">
                  <a:moveTo>
                    <a:pt x="0" y="0"/>
                  </a:moveTo>
                  <a:lnTo>
                    <a:pt x="793988" y="0"/>
                  </a:lnTo>
                </a:path>
              </a:pathLst>
            </a:custGeom>
            <a:ln w="1358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848179" y="2673931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5443" y="0"/>
                  </a:moveTo>
                  <a:lnTo>
                    <a:pt x="4457" y="0"/>
                  </a:lnTo>
                  <a:lnTo>
                    <a:pt x="0" y="4444"/>
                  </a:lnTo>
                  <a:lnTo>
                    <a:pt x="0" y="15341"/>
                  </a:lnTo>
                  <a:lnTo>
                    <a:pt x="4457" y="19799"/>
                  </a:lnTo>
                  <a:lnTo>
                    <a:pt x="15443" y="19799"/>
                  </a:lnTo>
                  <a:lnTo>
                    <a:pt x="19888" y="15341"/>
                  </a:lnTo>
                  <a:lnTo>
                    <a:pt x="19888" y="9893"/>
                  </a:lnTo>
                  <a:lnTo>
                    <a:pt x="19888" y="4444"/>
                  </a:lnTo>
                  <a:lnTo>
                    <a:pt x="15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848179" y="2673931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19888" y="9893"/>
                  </a:moveTo>
                  <a:lnTo>
                    <a:pt x="19888" y="4444"/>
                  </a:lnTo>
                  <a:lnTo>
                    <a:pt x="15443" y="0"/>
                  </a:lnTo>
                  <a:lnTo>
                    <a:pt x="9906" y="0"/>
                  </a:lnTo>
                  <a:lnTo>
                    <a:pt x="4457" y="0"/>
                  </a:lnTo>
                  <a:lnTo>
                    <a:pt x="0" y="4444"/>
                  </a:lnTo>
                  <a:lnTo>
                    <a:pt x="0" y="9893"/>
                  </a:lnTo>
                  <a:lnTo>
                    <a:pt x="0" y="15341"/>
                  </a:lnTo>
                  <a:lnTo>
                    <a:pt x="4457" y="19799"/>
                  </a:lnTo>
                  <a:lnTo>
                    <a:pt x="9906" y="19799"/>
                  </a:lnTo>
                  <a:lnTo>
                    <a:pt x="15443" y="19799"/>
                  </a:lnTo>
                  <a:lnTo>
                    <a:pt x="19888" y="15341"/>
                  </a:lnTo>
                  <a:lnTo>
                    <a:pt x="19888" y="989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8" name="object 138"/>
          <p:cNvGrpSpPr/>
          <p:nvPr/>
        </p:nvGrpSpPr>
        <p:grpSpPr>
          <a:xfrm>
            <a:off x="4313428" y="1039711"/>
            <a:ext cx="2534920" cy="1741170"/>
            <a:chOff x="4313428" y="1039711"/>
            <a:chExt cx="2534920" cy="1741170"/>
          </a:xfrm>
        </p:grpSpPr>
        <p:pic>
          <p:nvPicPr>
            <p:cNvPr id="139" name="object 1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60080" y="1939906"/>
              <a:ext cx="70192" cy="157372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4317873" y="1134853"/>
              <a:ext cx="2340610" cy="666115"/>
            </a:xfrm>
            <a:custGeom>
              <a:avLst/>
              <a:gdLst/>
              <a:ahLst/>
              <a:cxnLst/>
              <a:rect l="l" t="t" r="r" b="b"/>
              <a:pathLst>
                <a:path w="2340609" h="666114">
                  <a:moveTo>
                    <a:pt x="0" y="0"/>
                  </a:moveTo>
                  <a:lnTo>
                    <a:pt x="594575" y="0"/>
                  </a:lnTo>
                </a:path>
                <a:path w="2340609" h="666114">
                  <a:moveTo>
                    <a:pt x="903732" y="0"/>
                  </a:moveTo>
                  <a:lnTo>
                    <a:pt x="1032167" y="0"/>
                  </a:lnTo>
                </a:path>
                <a:path w="2340609" h="666114">
                  <a:moveTo>
                    <a:pt x="1341323" y="0"/>
                  </a:moveTo>
                  <a:lnTo>
                    <a:pt x="2340104" y="0"/>
                  </a:lnTo>
                </a:path>
                <a:path w="2340609" h="666114">
                  <a:moveTo>
                    <a:pt x="903732" y="209320"/>
                  </a:moveTo>
                  <a:lnTo>
                    <a:pt x="1032167" y="209320"/>
                  </a:lnTo>
                </a:path>
                <a:path w="2340609" h="666114">
                  <a:moveTo>
                    <a:pt x="1341323" y="209320"/>
                  </a:moveTo>
                  <a:lnTo>
                    <a:pt x="2340104" y="209320"/>
                  </a:lnTo>
                </a:path>
                <a:path w="2340609" h="666114">
                  <a:moveTo>
                    <a:pt x="903732" y="428038"/>
                  </a:moveTo>
                  <a:lnTo>
                    <a:pt x="1032167" y="428038"/>
                  </a:lnTo>
                </a:path>
                <a:path w="2340609" h="666114">
                  <a:moveTo>
                    <a:pt x="1341323" y="428038"/>
                  </a:moveTo>
                  <a:lnTo>
                    <a:pt x="2340104" y="428038"/>
                  </a:lnTo>
                </a:path>
                <a:path w="2340609" h="666114">
                  <a:moveTo>
                    <a:pt x="903732" y="665882"/>
                  </a:moveTo>
                  <a:lnTo>
                    <a:pt x="1032167" y="665882"/>
                  </a:lnTo>
                </a:path>
                <a:path w="2340609" h="666114">
                  <a:moveTo>
                    <a:pt x="1341323" y="665882"/>
                  </a:moveTo>
                  <a:lnTo>
                    <a:pt x="2340104" y="665882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5350040" y="1039711"/>
              <a:ext cx="309245" cy="856615"/>
            </a:xfrm>
            <a:custGeom>
              <a:avLst/>
              <a:gdLst/>
              <a:ahLst/>
              <a:cxnLst/>
              <a:rect l="l" t="t" r="r" b="b"/>
              <a:pathLst>
                <a:path w="309245" h="856614">
                  <a:moveTo>
                    <a:pt x="309156" y="0"/>
                  </a:moveTo>
                  <a:lnTo>
                    <a:pt x="0" y="0"/>
                  </a:lnTo>
                  <a:lnTo>
                    <a:pt x="0" y="856157"/>
                  </a:lnTo>
                  <a:lnTo>
                    <a:pt x="309156" y="856157"/>
                  </a:lnTo>
                  <a:lnTo>
                    <a:pt x="309156" y="0"/>
                  </a:lnTo>
                  <a:close/>
                </a:path>
              </a:pathLst>
            </a:custGeom>
            <a:solidFill>
              <a:srgbClr val="E5E5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4317873" y="1344173"/>
              <a:ext cx="594995" cy="456565"/>
            </a:xfrm>
            <a:custGeom>
              <a:avLst/>
              <a:gdLst/>
              <a:ahLst/>
              <a:cxnLst/>
              <a:rect l="l" t="t" r="r" b="b"/>
              <a:pathLst>
                <a:path w="594995" h="456564">
                  <a:moveTo>
                    <a:pt x="0" y="0"/>
                  </a:moveTo>
                  <a:lnTo>
                    <a:pt x="594575" y="0"/>
                  </a:lnTo>
                </a:path>
                <a:path w="594995" h="456564">
                  <a:moveTo>
                    <a:pt x="0" y="218718"/>
                  </a:moveTo>
                  <a:lnTo>
                    <a:pt x="594575" y="218718"/>
                  </a:lnTo>
                </a:path>
                <a:path w="594995" h="456564">
                  <a:moveTo>
                    <a:pt x="0" y="456562"/>
                  </a:moveTo>
                  <a:lnTo>
                    <a:pt x="594575" y="456562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4912449" y="1039711"/>
              <a:ext cx="309245" cy="856615"/>
            </a:xfrm>
            <a:custGeom>
              <a:avLst/>
              <a:gdLst/>
              <a:ahLst/>
              <a:cxnLst/>
              <a:rect l="l" t="t" r="r" b="b"/>
              <a:pathLst>
                <a:path w="309245" h="856614">
                  <a:moveTo>
                    <a:pt x="309156" y="0"/>
                  </a:moveTo>
                  <a:lnTo>
                    <a:pt x="0" y="0"/>
                  </a:lnTo>
                  <a:lnTo>
                    <a:pt x="0" y="856157"/>
                  </a:lnTo>
                  <a:lnTo>
                    <a:pt x="309156" y="856157"/>
                  </a:lnTo>
                  <a:lnTo>
                    <a:pt x="309156" y="0"/>
                  </a:lnTo>
                  <a:close/>
                </a:path>
              </a:pathLst>
            </a:custGeom>
            <a:solidFill>
              <a:srgbClr val="E5E5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4365441" y="1800735"/>
              <a:ext cx="2292985" cy="962660"/>
            </a:xfrm>
            <a:custGeom>
              <a:avLst/>
              <a:gdLst/>
              <a:ahLst/>
              <a:cxnLst/>
              <a:rect l="l" t="t" r="r" b="b"/>
              <a:pathLst>
                <a:path w="2292984" h="962660">
                  <a:moveTo>
                    <a:pt x="0" y="0"/>
                  </a:moveTo>
                  <a:lnTo>
                    <a:pt x="0" y="962342"/>
                  </a:lnTo>
                  <a:lnTo>
                    <a:pt x="2292527" y="962342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4460579" y="1560688"/>
              <a:ext cx="2197735" cy="1024890"/>
            </a:xfrm>
            <a:custGeom>
              <a:avLst/>
              <a:gdLst/>
              <a:ahLst/>
              <a:cxnLst/>
              <a:rect l="l" t="t" r="r" b="b"/>
              <a:pathLst>
                <a:path w="2197734" h="1024889">
                  <a:moveTo>
                    <a:pt x="0" y="0"/>
                  </a:moveTo>
                  <a:lnTo>
                    <a:pt x="0" y="1024293"/>
                  </a:lnTo>
                  <a:lnTo>
                    <a:pt x="2197392" y="1024293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4555717" y="1358086"/>
              <a:ext cx="2102485" cy="1049020"/>
            </a:xfrm>
            <a:custGeom>
              <a:avLst/>
              <a:gdLst/>
              <a:ahLst/>
              <a:cxnLst/>
              <a:rect l="l" t="t" r="r" b="b"/>
              <a:pathLst>
                <a:path w="2102484" h="1049020">
                  <a:moveTo>
                    <a:pt x="0" y="0"/>
                  </a:moveTo>
                  <a:lnTo>
                    <a:pt x="0" y="1048816"/>
                  </a:lnTo>
                  <a:lnTo>
                    <a:pt x="2102256" y="1048816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4650855" y="1134853"/>
              <a:ext cx="2007235" cy="1094105"/>
            </a:xfrm>
            <a:custGeom>
              <a:avLst/>
              <a:gdLst/>
              <a:ahLst/>
              <a:cxnLst/>
              <a:rect l="l" t="t" r="r" b="b"/>
              <a:pathLst>
                <a:path w="2007234" h="1094105">
                  <a:moveTo>
                    <a:pt x="0" y="0"/>
                  </a:moveTo>
                  <a:lnTo>
                    <a:pt x="0" y="1093965"/>
                  </a:lnTo>
                  <a:lnTo>
                    <a:pt x="2007120" y="1093965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4355955" y="179126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79" y="0"/>
                  </a:lnTo>
                  <a:lnTo>
                    <a:pt x="0" y="4190"/>
                  </a:lnTo>
                  <a:lnTo>
                    <a:pt x="0" y="14757"/>
                  </a:lnTo>
                  <a:lnTo>
                    <a:pt x="4279" y="18961"/>
                  </a:lnTo>
                  <a:lnTo>
                    <a:pt x="14770" y="18961"/>
                  </a:lnTo>
                  <a:lnTo>
                    <a:pt x="19050" y="14757"/>
                  </a:lnTo>
                  <a:lnTo>
                    <a:pt x="19050" y="9474"/>
                  </a:lnTo>
                  <a:lnTo>
                    <a:pt x="19050" y="4190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4355955" y="179126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474"/>
                  </a:moveTo>
                  <a:lnTo>
                    <a:pt x="19050" y="4190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279" y="0"/>
                  </a:lnTo>
                  <a:lnTo>
                    <a:pt x="0" y="4190"/>
                  </a:lnTo>
                  <a:lnTo>
                    <a:pt x="0" y="9474"/>
                  </a:lnTo>
                  <a:lnTo>
                    <a:pt x="0" y="14757"/>
                  </a:lnTo>
                  <a:lnTo>
                    <a:pt x="4279" y="18961"/>
                  </a:lnTo>
                  <a:lnTo>
                    <a:pt x="9486" y="18961"/>
                  </a:lnTo>
                  <a:lnTo>
                    <a:pt x="14770" y="18961"/>
                  </a:lnTo>
                  <a:lnTo>
                    <a:pt x="19050" y="14757"/>
                  </a:lnTo>
                  <a:lnTo>
                    <a:pt x="19050" y="9474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4451098" y="155340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190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190" y="19049"/>
                  </a:lnTo>
                  <a:lnTo>
                    <a:pt x="14770" y="19049"/>
                  </a:lnTo>
                  <a:lnTo>
                    <a:pt x="18961" y="14770"/>
                  </a:lnTo>
                  <a:lnTo>
                    <a:pt x="18961" y="9486"/>
                  </a:lnTo>
                  <a:lnTo>
                    <a:pt x="18961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4451098" y="155340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8961" y="9486"/>
                  </a:moveTo>
                  <a:lnTo>
                    <a:pt x="18961" y="4279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190" y="0"/>
                  </a:lnTo>
                  <a:lnTo>
                    <a:pt x="0" y="4279"/>
                  </a:lnTo>
                  <a:lnTo>
                    <a:pt x="0" y="9486"/>
                  </a:lnTo>
                  <a:lnTo>
                    <a:pt x="0" y="14770"/>
                  </a:lnTo>
                  <a:lnTo>
                    <a:pt x="4190" y="19049"/>
                  </a:lnTo>
                  <a:lnTo>
                    <a:pt x="9486" y="19049"/>
                  </a:lnTo>
                  <a:lnTo>
                    <a:pt x="14770" y="19049"/>
                  </a:lnTo>
                  <a:lnTo>
                    <a:pt x="18961" y="14770"/>
                  </a:lnTo>
                  <a:lnTo>
                    <a:pt x="18961" y="9486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4546236" y="133461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190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190" y="19050"/>
                  </a:lnTo>
                  <a:lnTo>
                    <a:pt x="14770" y="19050"/>
                  </a:lnTo>
                  <a:lnTo>
                    <a:pt x="18961" y="14770"/>
                  </a:lnTo>
                  <a:lnTo>
                    <a:pt x="18961" y="9563"/>
                  </a:lnTo>
                  <a:lnTo>
                    <a:pt x="18961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4546236" y="133461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8961" y="9563"/>
                  </a:moveTo>
                  <a:lnTo>
                    <a:pt x="18961" y="4279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190" y="0"/>
                  </a:lnTo>
                  <a:lnTo>
                    <a:pt x="0" y="4279"/>
                  </a:lnTo>
                  <a:lnTo>
                    <a:pt x="0" y="9563"/>
                  </a:lnTo>
                  <a:lnTo>
                    <a:pt x="0" y="14770"/>
                  </a:lnTo>
                  <a:lnTo>
                    <a:pt x="4190" y="19050"/>
                  </a:lnTo>
                  <a:lnTo>
                    <a:pt x="9486" y="19050"/>
                  </a:lnTo>
                  <a:lnTo>
                    <a:pt x="14770" y="19050"/>
                  </a:lnTo>
                  <a:lnTo>
                    <a:pt x="18961" y="14770"/>
                  </a:lnTo>
                  <a:lnTo>
                    <a:pt x="18961" y="956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4641286" y="112537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79" y="0"/>
                  </a:lnTo>
                  <a:lnTo>
                    <a:pt x="0" y="4190"/>
                  </a:lnTo>
                  <a:lnTo>
                    <a:pt x="0" y="14757"/>
                  </a:lnTo>
                  <a:lnTo>
                    <a:pt x="4279" y="18961"/>
                  </a:lnTo>
                  <a:lnTo>
                    <a:pt x="14770" y="18961"/>
                  </a:lnTo>
                  <a:lnTo>
                    <a:pt x="19050" y="14757"/>
                  </a:lnTo>
                  <a:lnTo>
                    <a:pt x="19050" y="9474"/>
                  </a:lnTo>
                  <a:lnTo>
                    <a:pt x="19050" y="4190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4641286" y="112537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474"/>
                  </a:moveTo>
                  <a:lnTo>
                    <a:pt x="19050" y="4190"/>
                  </a:lnTo>
                  <a:lnTo>
                    <a:pt x="14770" y="0"/>
                  </a:lnTo>
                  <a:lnTo>
                    <a:pt x="9575" y="0"/>
                  </a:lnTo>
                  <a:lnTo>
                    <a:pt x="4279" y="0"/>
                  </a:lnTo>
                  <a:lnTo>
                    <a:pt x="0" y="4190"/>
                  </a:lnTo>
                  <a:lnTo>
                    <a:pt x="0" y="9474"/>
                  </a:lnTo>
                  <a:lnTo>
                    <a:pt x="0" y="14757"/>
                  </a:lnTo>
                  <a:lnTo>
                    <a:pt x="4279" y="18961"/>
                  </a:lnTo>
                  <a:lnTo>
                    <a:pt x="9575" y="18961"/>
                  </a:lnTo>
                  <a:lnTo>
                    <a:pt x="14770" y="18961"/>
                  </a:lnTo>
                  <a:lnTo>
                    <a:pt x="19050" y="14757"/>
                  </a:lnTo>
                  <a:lnTo>
                    <a:pt x="19050" y="9474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5791920" y="112294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79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279" y="19037"/>
                  </a:lnTo>
                  <a:lnTo>
                    <a:pt x="14770" y="19037"/>
                  </a:lnTo>
                  <a:lnTo>
                    <a:pt x="19050" y="14770"/>
                  </a:lnTo>
                  <a:lnTo>
                    <a:pt x="19050" y="9563"/>
                  </a:lnTo>
                  <a:lnTo>
                    <a:pt x="19050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5791920" y="112294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563"/>
                  </a:moveTo>
                  <a:lnTo>
                    <a:pt x="19050" y="4279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279" y="0"/>
                  </a:lnTo>
                  <a:lnTo>
                    <a:pt x="0" y="4279"/>
                  </a:lnTo>
                  <a:lnTo>
                    <a:pt x="0" y="9563"/>
                  </a:lnTo>
                  <a:lnTo>
                    <a:pt x="0" y="14770"/>
                  </a:lnTo>
                  <a:lnTo>
                    <a:pt x="4279" y="19037"/>
                  </a:lnTo>
                  <a:lnTo>
                    <a:pt x="9486" y="19037"/>
                  </a:lnTo>
                  <a:lnTo>
                    <a:pt x="14770" y="19037"/>
                  </a:lnTo>
                  <a:lnTo>
                    <a:pt x="19050" y="14770"/>
                  </a:lnTo>
                  <a:lnTo>
                    <a:pt x="19050" y="956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5887063" y="132982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190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190" y="19037"/>
                  </a:lnTo>
                  <a:lnTo>
                    <a:pt x="14770" y="19037"/>
                  </a:lnTo>
                  <a:lnTo>
                    <a:pt x="18961" y="14770"/>
                  </a:lnTo>
                  <a:lnTo>
                    <a:pt x="18961" y="9563"/>
                  </a:lnTo>
                  <a:lnTo>
                    <a:pt x="18961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5887063" y="132982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8961" y="9563"/>
                  </a:moveTo>
                  <a:lnTo>
                    <a:pt x="18961" y="4279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190" y="0"/>
                  </a:lnTo>
                  <a:lnTo>
                    <a:pt x="0" y="4279"/>
                  </a:lnTo>
                  <a:lnTo>
                    <a:pt x="0" y="9563"/>
                  </a:lnTo>
                  <a:lnTo>
                    <a:pt x="0" y="14770"/>
                  </a:lnTo>
                  <a:lnTo>
                    <a:pt x="4190" y="19037"/>
                  </a:lnTo>
                  <a:lnTo>
                    <a:pt x="9486" y="19037"/>
                  </a:lnTo>
                  <a:lnTo>
                    <a:pt x="14770" y="19037"/>
                  </a:lnTo>
                  <a:lnTo>
                    <a:pt x="18961" y="14770"/>
                  </a:lnTo>
                  <a:lnTo>
                    <a:pt x="18961" y="956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5984544" y="1551067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79" y="0"/>
                  </a:lnTo>
                  <a:lnTo>
                    <a:pt x="0" y="4190"/>
                  </a:lnTo>
                  <a:lnTo>
                    <a:pt x="0" y="14757"/>
                  </a:lnTo>
                  <a:lnTo>
                    <a:pt x="4279" y="18948"/>
                  </a:lnTo>
                  <a:lnTo>
                    <a:pt x="14770" y="18948"/>
                  </a:lnTo>
                  <a:lnTo>
                    <a:pt x="19050" y="14757"/>
                  </a:lnTo>
                  <a:lnTo>
                    <a:pt x="19050" y="9474"/>
                  </a:lnTo>
                  <a:lnTo>
                    <a:pt x="19050" y="4190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5984544" y="1551067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474"/>
                  </a:moveTo>
                  <a:lnTo>
                    <a:pt x="19050" y="4190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279" y="0"/>
                  </a:lnTo>
                  <a:lnTo>
                    <a:pt x="0" y="4190"/>
                  </a:lnTo>
                  <a:lnTo>
                    <a:pt x="0" y="9474"/>
                  </a:lnTo>
                  <a:lnTo>
                    <a:pt x="0" y="14757"/>
                  </a:lnTo>
                  <a:lnTo>
                    <a:pt x="4279" y="18948"/>
                  </a:lnTo>
                  <a:lnTo>
                    <a:pt x="9486" y="18948"/>
                  </a:lnTo>
                  <a:lnTo>
                    <a:pt x="14770" y="18948"/>
                  </a:lnTo>
                  <a:lnTo>
                    <a:pt x="19050" y="14757"/>
                  </a:lnTo>
                  <a:lnTo>
                    <a:pt x="19050" y="9474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6077251" y="179126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79" y="0"/>
                  </a:lnTo>
                  <a:lnTo>
                    <a:pt x="0" y="4190"/>
                  </a:lnTo>
                  <a:lnTo>
                    <a:pt x="0" y="14757"/>
                  </a:lnTo>
                  <a:lnTo>
                    <a:pt x="4279" y="18961"/>
                  </a:lnTo>
                  <a:lnTo>
                    <a:pt x="14770" y="18961"/>
                  </a:lnTo>
                  <a:lnTo>
                    <a:pt x="19050" y="14757"/>
                  </a:lnTo>
                  <a:lnTo>
                    <a:pt x="19050" y="9474"/>
                  </a:lnTo>
                  <a:lnTo>
                    <a:pt x="19050" y="4190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6077251" y="179126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474"/>
                  </a:moveTo>
                  <a:lnTo>
                    <a:pt x="19050" y="4190"/>
                  </a:lnTo>
                  <a:lnTo>
                    <a:pt x="14770" y="0"/>
                  </a:lnTo>
                  <a:lnTo>
                    <a:pt x="9575" y="0"/>
                  </a:lnTo>
                  <a:lnTo>
                    <a:pt x="4279" y="0"/>
                  </a:lnTo>
                  <a:lnTo>
                    <a:pt x="0" y="4190"/>
                  </a:lnTo>
                  <a:lnTo>
                    <a:pt x="0" y="9474"/>
                  </a:lnTo>
                  <a:lnTo>
                    <a:pt x="0" y="14757"/>
                  </a:lnTo>
                  <a:lnTo>
                    <a:pt x="4279" y="18961"/>
                  </a:lnTo>
                  <a:lnTo>
                    <a:pt x="9575" y="18961"/>
                  </a:lnTo>
                  <a:lnTo>
                    <a:pt x="14770" y="18961"/>
                  </a:lnTo>
                  <a:lnTo>
                    <a:pt x="19050" y="14757"/>
                  </a:lnTo>
                  <a:lnTo>
                    <a:pt x="19050" y="9474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5783516" y="1791271"/>
              <a:ext cx="765175" cy="987425"/>
            </a:xfrm>
            <a:custGeom>
              <a:avLst/>
              <a:gdLst/>
              <a:ahLst/>
              <a:cxnLst/>
              <a:rect l="l" t="t" r="r" b="b"/>
              <a:pathLst>
                <a:path w="765175" h="987425">
                  <a:moveTo>
                    <a:pt x="35775" y="427621"/>
                  </a:moveTo>
                  <a:lnTo>
                    <a:pt x="27736" y="419747"/>
                  </a:lnTo>
                  <a:lnTo>
                    <a:pt x="8039" y="419747"/>
                  </a:lnTo>
                  <a:lnTo>
                    <a:pt x="0" y="427621"/>
                  </a:lnTo>
                  <a:lnTo>
                    <a:pt x="0" y="447484"/>
                  </a:lnTo>
                  <a:lnTo>
                    <a:pt x="8039" y="455358"/>
                  </a:lnTo>
                  <a:lnTo>
                    <a:pt x="27736" y="455358"/>
                  </a:lnTo>
                  <a:lnTo>
                    <a:pt x="35775" y="447484"/>
                  </a:lnTo>
                  <a:lnTo>
                    <a:pt x="35775" y="437553"/>
                  </a:lnTo>
                  <a:lnTo>
                    <a:pt x="35775" y="427621"/>
                  </a:lnTo>
                  <a:close/>
                </a:path>
                <a:path w="765175" h="987425">
                  <a:moveTo>
                    <a:pt x="130911" y="605701"/>
                  </a:moveTo>
                  <a:lnTo>
                    <a:pt x="122872" y="597827"/>
                  </a:lnTo>
                  <a:lnTo>
                    <a:pt x="103174" y="597827"/>
                  </a:lnTo>
                  <a:lnTo>
                    <a:pt x="95135" y="605701"/>
                  </a:lnTo>
                  <a:lnTo>
                    <a:pt x="95135" y="625563"/>
                  </a:lnTo>
                  <a:lnTo>
                    <a:pt x="103174" y="633437"/>
                  </a:lnTo>
                  <a:lnTo>
                    <a:pt x="122872" y="633437"/>
                  </a:lnTo>
                  <a:lnTo>
                    <a:pt x="130911" y="625563"/>
                  </a:lnTo>
                  <a:lnTo>
                    <a:pt x="130911" y="615632"/>
                  </a:lnTo>
                  <a:lnTo>
                    <a:pt x="130911" y="605701"/>
                  </a:lnTo>
                  <a:close/>
                </a:path>
                <a:path w="765175" h="987425">
                  <a:moveTo>
                    <a:pt x="226047" y="783755"/>
                  </a:moveTo>
                  <a:lnTo>
                    <a:pt x="218135" y="775843"/>
                  </a:lnTo>
                  <a:lnTo>
                    <a:pt x="198183" y="775843"/>
                  </a:lnTo>
                  <a:lnTo>
                    <a:pt x="190271" y="783755"/>
                  </a:lnTo>
                  <a:lnTo>
                    <a:pt x="190271" y="803694"/>
                  </a:lnTo>
                  <a:lnTo>
                    <a:pt x="198183" y="811618"/>
                  </a:lnTo>
                  <a:lnTo>
                    <a:pt x="218135" y="811618"/>
                  </a:lnTo>
                  <a:lnTo>
                    <a:pt x="226047" y="803694"/>
                  </a:lnTo>
                  <a:lnTo>
                    <a:pt x="226047" y="793724"/>
                  </a:lnTo>
                  <a:lnTo>
                    <a:pt x="226047" y="783755"/>
                  </a:lnTo>
                  <a:close/>
                </a:path>
                <a:path w="765175" h="987425">
                  <a:moveTo>
                    <a:pt x="321144" y="959523"/>
                  </a:moveTo>
                  <a:lnTo>
                    <a:pt x="313105" y="951649"/>
                  </a:lnTo>
                  <a:lnTo>
                    <a:pt x="293408" y="951649"/>
                  </a:lnTo>
                  <a:lnTo>
                    <a:pt x="285369" y="959523"/>
                  </a:lnTo>
                  <a:lnTo>
                    <a:pt x="285369" y="979385"/>
                  </a:lnTo>
                  <a:lnTo>
                    <a:pt x="293408" y="987259"/>
                  </a:lnTo>
                  <a:lnTo>
                    <a:pt x="313105" y="987259"/>
                  </a:lnTo>
                  <a:lnTo>
                    <a:pt x="321144" y="979385"/>
                  </a:lnTo>
                  <a:lnTo>
                    <a:pt x="321144" y="969454"/>
                  </a:lnTo>
                  <a:lnTo>
                    <a:pt x="321144" y="959523"/>
                  </a:lnTo>
                  <a:close/>
                </a:path>
                <a:path w="765175" h="987425">
                  <a:moveTo>
                    <a:pt x="765060" y="4191"/>
                  </a:moveTo>
                  <a:lnTo>
                    <a:pt x="760780" y="0"/>
                  </a:lnTo>
                  <a:lnTo>
                    <a:pt x="750290" y="0"/>
                  </a:lnTo>
                  <a:lnTo>
                    <a:pt x="746010" y="4191"/>
                  </a:lnTo>
                  <a:lnTo>
                    <a:pt x="746010" y="14757"/>
                  </a:lnTo>
                  <a:lnTo>
                    <a:pt x="750290" y="18961"/>
                  </a:lnTo>
                  <a:lnTo>
                    <a:pt x="760780" y="18961"/>
                  </a:lnTo>
                  <a:lnTo>
                    <a:pt x="765060" y="14757"/>
                  </a:lnTo>
                  <a:lnTo>
                    <a:pt x="765060" y="9474"/>
                  </a:lnTo>
                  <a:lnTo>
                    <a:pt x="765060" y="4191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6529533" y="179126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474"/>
                  </a:moveTo>
                  <a:lnTo>
                    <a:pt x="19050" y="4190"/>
                  </a:lnTo>
                  <a:lnTo>
                    <a:pt x="14770" y="0"/>
                  </a:lnTo>
                  <a:lnTo>
                    <a:pt x="9575" y="0"/>
                  </a:lnTo>
                  <a:lnTo>
                    <a:pt x="4279" y="0"/>
                  </a:lnTo>
                  <a:lnTo>
                    <a:pt x="0" y="4190"/>
                  </a:lnTo>
                  <a:lnTo>
                    <a:pt x="0" y="9474"/>
                  </a:lnTo>
                  <a:lnTo>
                    <a:pt x="0" y="14757"/>
                  </a:lnTo>
                  <a:lnTo>
                    <a:pt x="4279" y="18961"/>
                  </a:lnTo>
                  <a:lnTo>
                    <a:pt x="9575" y="18961"/>
                  </a:lnTo>
                  <a:lnTo>
                    <a:pt x="14770" y="18961"/>
                  </a:lnTo>
                  <a:lnTo>
                    <a:pt x="19050" y="14757"/>
                  </a:lnTo>
                  <a:lnTo>
                    <a:pt x="19050" y="9474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6434484" y="1551067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190" y="0"/>
                  </a:lnTo>
                  <a:lnTo>
                    <a:pt x="0" y="4190"/>
                  </a:lnTo>
                  <a:lnTo>
                    <a:pt x="0" y="14757"/>
                  </a:lnTo>
                  <a:lnTo>
                    <a:pt x="4190" y="18948"/>
                  </a:lnTo>
                  <a:lnTo>
                    <a:pt x="14770" y="18948"/>
                  </a:lnTo>
                  <a:lnTo>
                    <a:pt x="18961" y="14757"/>
                  </a:lnTo>
                  <a:lnTo>
                    <a:pt x="18961" y="9474"/>
                  </a:lnTo>
                  <a:lnTo>
                    <a:pt x="18961" y="4190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6434484" y="1551067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8961" y="9474"/>
                  </a:moveTo>
                  <a:lnTo>
                    <a:pt x="18961" y="4190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190" y="0"/>
                  </a:lnTo>
                  <a:lnTo>
                    <a:pt x="0" y="4190"/>
                  </a:lnTo>
                  <a:lnTo>
                    <a:pt x="0" y="9474"/>
                  </a:lnTo>
                  <a:lnTo>
                    <a:pt x="0" y="14757"/>
                  </a:lnTo>
                  <a:lnTo>
                    <a:pt x="4190" y="18948"/>
                  </a:lnTo>
                  <a:lnTo>
                    <a:pt x="9486" y="18948"/>
                  </a:lnTo>
                  <a:lnTo>
                    <a:pt x="14770" y="18948"/>
                  </a:lnTo>
                  <a:lnTo>
                    <a:pt x="18961" y="14757"/>
                  </a:lnTo>
                  <a:lnTo>
                    <a:pt x="18961" y="9474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6339341" y="132982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79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279" y="19037"/>
                  </a:lnTo>
                  <a:lnTo>
                    <a:pt x="14770" y="19037"/>
                  </a:lnTo>
                  <a:lnTo>
                    <a:pt x="19050" y="14770"/>
                  </a:lnTo>
                  <a:lnTo>
                    <a:pt x="19050" y="9563"/>
                  </a:lnTo>
                  <a:lnTo>
                    <a:pt x="19050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6339341" y="132982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563"/>
                  </a:moveTo>
                  <a:lnTo>
                    <a:pt x="19050" y="4279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279" y="0"/>
                  </a:lnTo>
                  <a:lnTo>
                    <a:pt x="0" y="4279"/>
                  </a:lnTo>
                  <a:lnTo>
                    <a:pt x="0" y="9563"/>
                  </a:lnTo>
                  <a:lnTo>
                    <a:pt x="0" y="14770"/>
                  </a:lnTo>
                  <a:lnTo>
                    <a:pt x="4279" y="19037"/>
                  </a:lnTo>
                  <a:lnTo>
                    <a:pt x="9486" y="19037"/>
                  </a:lnTo>
                  <a:lnTo>
                    <a:pt x="14770" y="19037"/>
                  </a:lnTo>
                  <a:lnTo>
                    <a:pt x="19050" y="14770"/>
                  </a:lnTo>
                  <a:lnTo>
                    <a:pt x="19050" y="956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6244204" y="112294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79" y="0"/>
                  </a:lnTo>
                  <a:lnTo>
                    <a:pt x="0" y="4279"/>
                  </a:lnTo>
                  <a:lnTo>
                    <a:pt x="0" y="14770"/>
                  </a:lnTo>
                  <a:lnTo>
                    <a:pt x="4279" y="19037"/>
                  </a:lnTo>
                  <a:lnTo>
                    <a:pt x="14770" y="19037"/>
                  </a:lnTo>
                  <a:lnTo>
                    <a:pt x="19050" y="14770"/>
                  </a:lnTo>
                  <a:lnTo>
                    <a:pt x="19050" y="9563"/>
                  </a:lnTo>
                  <a:lnTo>
                    <a:pt x="19050" y="4279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6244204" y="112294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563"/>
                  </a:moveTo>
                  <a:lnTo>
                    <a:pt x="19050" y="4279"/>
                  </a:lnTo>
                  <a:lnTo>
                    <a:pt x="14770" y="0"/>
                  </a:lnTo>
                  <a:lnTo>
                    <a:pt x="9486" y="0"/>
                  </a:lnTo>
                  <a:lnTo>
                    <a:pt x="4279" y="0"/>
                  </a:lnTo>
                  <a:lnTo>
                    <a:pt x="0" y="4279"/>
                  </a:lnTo>
                  <a:lnTo>
                    <a:pt x="0" y="9563"/>
                  </a:lnTo>
                  <a:lnTo>
                    <a:pt x="0" y="14770"/>
                  </a:lnTo>
                  <a:lnTo>
                    <a:pt x="4279" y="19037"/>
                  </a:lnTo>
                  <a:lnTo>
                    <a:pt x="9486" y="19037"/>
                  </a:lnTo>
                  <a:lnTo>
                    <a:pt x="14770" y="19037"/>
                  </a:lnTo>
                  <a:lnTo>
                    <a:pt x="19050" y="14770"/>
                  </a:lnTo>
                  <a:lnTo>
                    <a:pt x="19050" y="9563"/>
                  </a:lnTo>
                  <a:close/>
                </a:path>
              </a:pathLst>
            </a:custGeom>
            <a:ln w="1269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6660290" y="1121149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40">
                  <a:moveTo>
                    <a:pt x="27533" y="13703"/>
                  </a:moveTo>
                  <a:lnTo>
                    <a:pt x="27533" y="6159"/>
                  </a:lnTo>
                  <a:lnTo>
                    <a:pt x="21374" y="0"/>
                  </a:lnTo>
                  <a:lnTo>
                    <a:pt x="13716" y="0"/>
                  </a:lnTo>
                  <a:lnTo>
                    <a:pt x="6159" y="0"/>
                  </a:lnTo>
                  <a:lnTo>
                    <a:pt x="0" y="6159"/>
                  </a:lnTo>
                  <a:lnTo>
                    <a:pt x="0" y="13703"/>
                  </a:lnTo>
                  <a:lnTo>
                    <a:pt x="0" y="21374"/>
                  </a:lnTo>
                  <a:lnTo>
                    <a:pt x="6159" y="27406"/>
                  </a:lnTo>
                  <a:lnTo>
                    <a:pt x="13716" y="27406"/>
                  </a:lnTo>
                  <a:lnTo>
                    <a:pt x="21374" y="27406"/>
                  </a:lnTo>
                  <a:lnTo>
                    <a:pt x="27533" y="21374"/>
                  </a:lnTo>
                  <a:lnTo>
                    <a:pt x="27533" y="1370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6660300" y="1330412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40">
                  <a:moveTo>
                    <a:pt x="27406" y="13703"/>
                  </a:moveTo>
                  <a:lnTo>
                    <a:pt x="27406" y="6159"/>
                  </a:lnTo>
                  <a:lnTo>
                    <a:pt x="21247" y="0"/>
                  </a:lnTo>
                  <a:lnTo>
                    <a:pt x="13703" y="0"/>
                  </a:lnTo>
                  <a:lnTo>
                    <a:pt x="6146" y="0"/>
                  </a:lnTo>
                  <a:lnTo>
                    <a:pt x="0" y="6159"/>
                  </a:lnTo>
                  <a:lnTo>
                    <a:pt x="0" y="13703"/>
                  </a:lnTo>
                  <a:lnTo>
                    <a:pt x="0" y="21374"/>
                  </a:lnTo>
                  <a:lnTo>
                    <a:pt x="6146" y="27520"/>
                  </a:lnTo>
                  <a:lnTo>
                    <a:pt x="13703" y="27520"/>
                  </a:lnTo>
                  <a:lnTo>
                    <a:pt x="21247" y="27520"/>
                  </a:lnTo>
                  <a:lnTo>
                    <a:pt x="27406" y="21374"/>
                  </a:lnTo>
                  <a:lnTo>
                    <a:pt x="27406" y="1370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6660173" y="1549188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40">
                  <a:moveTo>
                    <a:pt x="27533" y="13703"/>
                  </a:moveTo>
                  <a:lnTo>
                    <a:pt x="27533" y="6146"/>
                  </a:lnTo>
                  <a:lnTo>
                    <a:pt x="21374" y="0"/>
                  </a:lnTo>
                  <a:lnTo>
                    <a:pt x="13830" y="0"/>
                  </a:lnTo>
                  <a:lnTo>
                    <a:pt x="6159" y="0"/>
                  </a:lnTo>
                  <a:lnTo>
                    <a:pt x="0" y="6146"/>
                  </a:lnTo>
                  <a:lnTo>
                    <a:pt x="0" y="13703"/>
                  </a:lnTo>
                  <a:lnTo>
                    <a:pt x="0" y="21374"/>
                  </a:lnTo>
                  <a:lnTo>
                    <a:pt x="6159" y="27406"/>
                  </a:lnTo>
                  <a:lnTo>
                    <a:pt x="13830" y="27406"/>
                  </a:lnTo>
                  <a:lnTo>
                    <a:pt x="21374" y="27406"/>
                  </a:lnTo>
                  <a:lnTo>
                    <a:pt x="27533" y="21374"/>
                  </a:lnTo>
                  <a:lnTo>
                    <a:pt x="27533" y="1370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6657979" y="1786782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39">
                  <a:moveTo>
                    <a:pt x="27406" y="13703"/>
                  </a:moveTo>
                  <a:lnTo>
                    <a:pt x="27406" y="6159"/>
                  </a:lnTo>
                  <a:lnTo>
                    <a:pt x="21247" y="0"/>
                  </a:lnTo>
                  <a:lnTo>
                    <a:pt x="13703" y="0"/>
                  </a:lnTo>
                  <a:lnTo>
                    <a:pt x="6146" y="0"/>
                  </a:lnTo>
                  <a:lnTo>
                    <a:pt x="0" y="6159"/>
                  </a:lnTo>
                  <a:lnTo>
                    <a:pt x="0" y="13703"/>
                  </a:lnTo>
                  <a:lnTo>
                    <a:pt x="0" y="21247"/>
                  </a:lnTo>
                  <a:lnTo>
                    <a:pt x="6146" y="27406"/>
                  </a:lnTo>
                  <a:lnTo>
                    <a:pt x="13703" y="27406"/>
                  </a:lnTo>
                  <a:lnTo>
                    <a:pt x="21247" y="27406"/>
                  </a:lnTo>
                  <a:lnTo>
                    <a:pt x="27406" y="21247"/>
                  </a:lnTo>
                  <a:lnTo>
                    <a:pt x="27406" y="1370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6657979" y="2214016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39">
                  <a:moveTo>
                    <a:pt x="27406" y="13703"/>
                  </a:moveTo>
                  <a:lnTo>
                    <a:pt x="27406" y="6159"/>
                  </a:lnTo>
                  <a:lnTo>
                    <a:pt x="21247" y="0"/>
                  </a:lnTo>
                  <a:lnTo>
                    <a:pt x="13703" y="0"/>
                  </a:lnTo>
                  <a:lnTo>
                    <a:pt x="6032" y="0"/>
                  </a:lnTo>
                  <a:lnTo>
                    <a:pt x="0" y="6159"/>
                  </a:lnTo>
                  <a:lnTo>
                    <a:pt x="0" y="13703"/>
                  </a:lnTo>
                  <a:lnTo>
                    <a:pt x="0" y="21247"/>
                  </a:lnTo>
                  <a:lnTo>
                    <a:pt x="6032" y="27406"/>
                  </a:lnTo>
                  <a:lnTo>
                    <a:pt x="13703" y="27406"/>
                  </a:lnTo>
                  <a:lnTo>
                    <a:pt x="21247" y="27406"/>
                  </a:lnTo>
                  <a:lnTo>
                    <a:pt x="27406" y="21247"/>
                  </a:lnTo>
                  <a:lnTo>
                    <a:pt x="27406" y="1370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6657979" y="2391589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39">
                  <a:moveTo>
                    <a:pt x="27406" y="13817"/>
                  </a:moveTo>
                  <a:lnTo>
                    <a:pt x="27406" y="6146"/>
                  </a:lnTo>
                  <a:lnTo>
                    <a:pt x="21247" y="0"/>
                  </a:lnTo>
                  <a:lnTo>
                    <a:pt x="13703" y="0"/>
                  </a:lnTo>
                  <a:lnTo>
                    <a:pt x="6146" y="0"/>
                  </a:lnTo>
                  <a:lnTo>
                    <a:pt x="0" y="6146"/>
                  </a:lnTo>
                  <a:lnTo>
                    <a:pt x="0" y="13817"/>
                  </a:lnTo>
                  <a:lnTo>
                    <a:pt x="0" y="21361"/>
                  </a:lnTo>
                  <a:lnTo>
                    <a:pt x="6146" y="27520"/>
                  </a:lnTo>
                  <a:lnTo>
                    <a:pt x="13703" y="27520"/>
                  </a:lnTo>
                  <a:lnTo>
                    <a:pt x="21247" y="27520"/>
                  </a:lnTo>
                  <a:lnTo>
                    <a:pt x="27406" y="21361"/>
                  </a:lnTo>
                  <a:lnTo>
                    <a:pt x="27406" y="13817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6657979" y="2571282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39">
                  <a:moveTo>
                    <a:pt x="27406" y="13703"/>
                  </a:moveTo>
                  <a:lnTo>
                    <a:pt x="27406" y="6159"/>
                  </a:lnTo>
                  <a:lnTo>
                    <a:pt x="21247" y="0"/>
                  </a:lnTo>
                  <a:lnTo>
                    <a:pt x="13703" y="0"/>
                  </a:lnTo>
                  <a:lnTo>
                    <a:pt x="6146" y="0"/>
                  </a:lnTo>
                  <a:lnTo>
                    <a:pt x="0" y="6159"/>
                  </a:lnTo>
                  <a:lnTo>
                    <a:pt x="0" y="13703"/>
                  </a:lnTo>
                  <a:lnTo>
                    <a:pt x="0" y="21247"/>
                  </a:lnTo>
                  <a:lnTo>
                    <a:pt x="6146" y="27406"/>
                  </a:lnTo>
                  <a:lnTo>
                    <a:pt x="13703" y="27406"/>
                  </a:lnTo>
                  <a:lnTo>
                    <a:pt x="21247" y="27406"/>
                  </a:lnTo>
                  <a:lnTo>
                    <a:pt x="27406" y="21247"/>
                  </a:lnTo>
                  <a:lnTo>
                    <a:pt x="27406" y="13703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6658326" y="2746958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40" h="27939">
                  <a:moveTo>
                    <a:pt x="27406" y="13817"/>
                  </a:moveTo>
                  <a:lnTo>
                    <a:pt x="27406" y="6146"/>
                  </a:lnTo>
                  <a:lnTo>
                    <a:pt x="21247" y="0"/>
                  </a:lnTo>
                  <a:lnTo>
                    <a:pt x="13703" y="0"/>
                  </a:lnTo>
                  <a:lnTo>
                    <a:pt x="6146" y="0"/>
                  </a:lnTo>
                  <a:lnTo>
                    <a:pt x="0" y="6146"/>
                  </a:lnTo>
                  <a:lnTo>
                    <a:pt x="0" y="13817"/>
                  </a:lnTo>
                  <a:lnTo>
                    <a:pt x="0" y="21361"/>
                  </a:lnTo>
                  <a:lnTo>
                    <a:pt x="6146" y="27520"/>
                  </a:lnTo>
                  <a:lnTo>
                    <a:pt x="13703" y="27520"/>
                  </a:lnTo>
                  <a:lnTo>
                    <a:pt x="21247" y="27520"/>
                  </a:lnTo>
                  <a:lnTo>
                    <a:pt x="27406" y="21361"/>
                  </a:lnTo>
                  <a:lnTo>
                    <a:pt x="27406" y="13817"/>
                  </a:lnTo>
                  <a:close/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0" name="object 18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77911" y="1939906"/>
              <a:ext cx="70192" cy="157372"/>
            </a:xfrm>
            <a:prstGeom prst="rect">
              <a:avLst/>
            </a:prstGeom>
          </p:spPr>
        </p:pic>
      </p:grpSp>
      <p:sp>
        <p:nvSpPr>
          <p:cNvPr id="181" name="object 181"/>
          <p:cNvSpPr txBox="1"/>
          <p:nvPr/>
        </p:nvSpPr>
        <p:spPr>
          <a:xfrm>
            <a:off x="641958" y="1038234"/>
            <a:ext cx="227965" cy="222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810">
              <a:lnSpc>
                <a:spcPts val="775"/>
              </a:lnSpc>
              <a:spcBef>
                <a:spcPts val="105"/>
              </a:spcBef>
            </a:pPr>
            <a:r>
              <a:rPr dirty="0" sz="650" spc="5">
                <a:solidFill>
                  <a:srgbClr val="221815"/>
                </a:solidFill>
                <a:latin typeface="SimSun"/>
                <a:cs typeface="SimSun"/>
              </a:rPr>
              <a:t>﹢</a:t>
            </a:r>
            <a:endParaRPr sz="650">
              <a:latin typeface="SimSun"/>
              <a:cs typeface="SimSun"/>
            </a:endParaRPr>
          </a:p>
          <a:p>
            <a:pPr marL="12700">
              <a:lnSpc>
                <a:spcPts val="775"/>
              </a:lnSpc>
            </a:pPr>
            <a:r>
              <a:rPr dirty="0" sz="650" spc="45">
                <a:solidFill>
                  <a:srgbClr val="221815"/>
                </a:solidFill>
                <a:latin typeface="SimSun"/>
                <a:cs typeface="SimSun"/>
              </a:rPr>
              <a:t>PV1</a:t>
            </a:r>
            <a:endParaRPr sz="650">
              <a:latin typeface="SimSun"/>
              <a:cs typeface="SimSun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641958" y="1611044"/>
            <a:ext cx="502284" cy="125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88950" algn="l"/>
              </a:tabLst>
            </a:pPr>
            <a:r>
              <a:rPr dirty="0" sz="650" spc="40">
                <a:solidFill>
                  <a:srgbClr val="221815"/>
                </a:solidFill>
                <a:latin typeface="SimSun"/>
                <a:cs typeface="SimSun"/>
              </a:rPr>
              <a:t>PV2 </a:t>
            </a:r>
            <a:r>
              <a:rPr dirty="0" sz="650" spc="-75">
                <a:solidFill>
                  <a:srgbClr val="221815"/>
                </a:solidFill>
                <a:latin typeface="SimSun"/>
                <a:cs typeface="SimSun"/>
              </a:rPr>
              <a:t> </a:t>
            </a:r>
            <a:r>
              <a:rPr dirty="0" u="sng" sz="650" spc="-145">
                <a:solidFill>
                  <a:srgbClr val="221815"/>
                </a:solidFill>
                <a:uFill>
                  <a:solidFill>
                    <a:srgbClr val="221815"/>
                  </a:solidFill>
                </a:uFill>
                <a:latin typeface="SimSun"/>
                <a:cs typeface="SimSun"/>
              </a:rPr>
              <a:t> </a:t>
            </a:r>
            <a:r>
              <a:rPr dirty="0" u="sng" sz="650">
                <a:solidFill>
                  <a:srgbClr val="221815"/>
                </a:solidFill>
                <a:uFill>
                  <a:solidFill>
                    <a:srgbClr val="221815"/>
                  </a:solidFill>
                </a:uFill>
                <a:latin typeface="SimSun"/>
                <a:cs typeface="SimSun"/>
              </a:rPr>
              <a:t>	</a:t>
            </a:r>
            <a:endParaRPr sz="650">
              <a:latin typeface="SimSun"/>
              <a:cs typeface="SimSun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760447" y="1228502"/>
            <a:ext cx="383540" cy="125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70205" algn="l"/>
              </a:tabLst>
            </a:pPr>
            <a:r>
              <a:rPr dirty="0" sz="650" spc="330">
                <a:solidFill>
                  <a:srgbClr val="221815"/>
                </a:solidFill>
                <a:latin typeface="SimSun"/>
                <a:cs typeface="SimSun"/>
              </a:rPr>
              <a:t>-</a:t>
            </a:r>
            <a:r>
              <a:rPr dirty="0" sz="650" spc="-225">
                <a:solidFill>
                  <a:srgbClr val="221815"/>
                </a:solidFill>
                <a:latin typeface="SimSun"/>
                <a:cs typeface="SimSun"/>
              </a:rPr>
              <a:t> </a:t>
            </a:r>
            <a:r>
              <a:rPr dirty="0" u="sng" sz="650">
                <a:solidFill>
                  <a:srgbClr val="221815"/>
                </a:solidFill>
                <a:uFill>
                  <a:solidFill>
                    <a:srgbClr val="221815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650">
                <a:solidFill>
                  <a:srgbClr val="221815"/>
                </a:solidFill>
                <a:uFill>
                  <a:solidFill>
                    <a:srgbClr val="221815"/>
                  </a:solidFill>
                </a:uFill>
                <a:latin typeface="Times New Roman"/>
                <a:cs typeface="Times New Roman"/>
              </a:rPr>
              <a:t>	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760447" y="1700203"/>
            <a:ext cx="109220" cy="125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" spc="5">
                <a:solidFill>
                  <a:srgbClr val="221815"/>
                </a:solidFill>
                <a:latin typeface="SimSun"/>
                <a:cs typeface="SimSun"/>
              </a:rPr>
              <a:t>﹢</a:t>
            </a:r>
            <a:endParaRPr sz="650">
              <a:latin typeface="SimSun"/>
              <a:cs typeface="SimSun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760447" y="1511690"/>
            <a:ext cx="109220" cy="125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" spc="665">
                <a:solidFill>
                  <a:srgbClr val="221815"/>
                </a:solidFill>
                <a:latin typeface="SimSun"/>
                <a:cs typeface="SimSun"/>
              </a:rPr>
              <a:t>﹣</a:t>
            </a:r>
            <a:endParaRPr sz="650">
              <a:latin typeface="SimSun"/>
              <a:cs typeface="SimSun"/>
            </a:endParaRPr>
          </a:p>
        </p:txBody>
      </p:sp>
      <p:grpSp>
        <p:nvGrpSpPr>
          <p:cNvPr id="186" name="object 186"/>
          <p:cNvGrpSpPr/>
          <p:nvPr/>
        </p:nvGrpSpPr>
        <p:grpSpPr>
          <a:xfrm>
            <a:off x="1483446" y="1154150"/>
            <a:ext cx="1388745" cy="1539240"/>
            <a:chOff x="1483446" y="1154150"/>
            <a:chExt cx="1388745" cy="1539240"/>
          </a:xfrm>
        </p:grpSpPr>
        <p:sp>
          <p:nvSpPr>
            <p:cNvPr id="187" name="object 187"/>
            <p:cNvSpPr/>
            <p:nvPr/>
          </p:nvSpPr>
          <p:spPr>
            <a:xfrm>
              <a:off x="1487891" y="1158595"/>
              <a:ext cx="0" cy="772160"/>
            </a:xfrm>
            <a:custGeom>
              <a:avLst/>
              <a:gdLst/>
              <a:ahLst/>
              <a:cxnLst/>
              <a:rect l="l" t="t" r="r" b="b"/>
              <a:pathLst>
                <a:path w="0" h="772160">
                  <a:moveTo>
                    <a:pt x="0" y="0"/>
                  </a:moveTo>
                  <a:lnTo>
                    <a:pt x="0" y="771867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1583029" y="1776994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w="0" h="147319">
                  <a:moveTo>
                    <a:pt x="0" y="0"/>
                  </a:moveTo>
                  <a:lnTo>
                    <a:pt x="0" y="147157"/>
                  </a:lnTo>
                </a:path>
              </a:pathLst>
            </a:custGeom>
            <a:ln w="8889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2748346" y="1348872"/>
              <a:ext cx="635" cy="1340485"/>
            </a:xfrm>
            <a:custGeom>
              <a:avLst/>
              <a:gdLst/>
              <a:ahLst/>
              <a:cxnLst/>
              <a:rect l="l" t="t" r="r" b="b"/>
              <a:pathLst>
                <a:path w="635" h="1340485">
                  <a:moveTo>
                    <a:pt x="0" y="0"/>
                  </a:moveTo>
                  <a:lnTo>
                    <a:pt x="419" y="1340065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2867226" y="1158595"/>
              <a:ext cx="0" cy="1345565"/>
            </a:xfrm>
            <a:custGeom>
              <a:avLst/>
              <a:gdLst/>
              <a:ahLst/>
              <a:cxnLst/>
              <a:rect l="l" t="t" r="r" b="b"/>
              <a:pathLst>
                <a:path w="0" h="1345564">
                  <a:moveTo>
                    <a:pt x="0" y="0"/>
                  </a:moveTo>
                  <a:lnTo>
                    <a:pt x="0" y="1345184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1" name="object 191"/>
          <p:cNvSpPr txBox="1"/>
          <p:nvPr/>
        </p:nvSpPr>
        <p:spPr>
          <a:xfrm>
            <a:off x="1705689" y="1348076"/>
            <a:ext cx="301625" cy="224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5">
                <a:solidFill>
                  <a:srgbClr val="221815"/>
                </a:solidFill>
                <a:latin typeface="Lucida Sans Unicode"/>
                <a:cs typeface="Lucida Sans Unicode"/>
              </a:rPr>
              <a:t>DC</a:t>
            </a:r>
            <a:r>
              <a:rPr dirty="0" sz="650" spc="-35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650" spc="-20">
                <a:solidFill>
                  <a:srgbClr val="221815"/>
                </a:solidFill>
                <a:latin typeface="Lucida Sans Unicode"/>
                <a:cs typeface="Lucida Sans Unicode"/>
              </a:rPr>
              <a:t>EMI</a:t>
            </a:r>
            <a:endParaRPr sz="650">
              <a:latin typeface="Lucida Sans Unicode"/>
              <a:cs typeface="Lucida Sans Unicode"/>
            </a:endParaRPr>
          </a:p>
          <a:p>
            <a:pPr marL="53975">
              <a:lnSpc>
                <a:spcPct val="100000"/>
              </a:lnSpc>
              <a:spcBef>
                <a:spcPts val="10"/>
              </a:spcBef>
            </a:pPr>
            <a:r>
              <a:rPr dirty="0" sz="650" spc="-15">
                <a:solidFill>
                  <a:srgbClr val="221815"/>
                </a:solidFill>
                <a:latin typeface="Lucida Sans Unicode"/>
                <a:cs typeface="Lucida Sans Unicode"/>
              </a:rPr>
              <a:t>Filter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2248916" y="1043013"/>
            <a:ext cx="381000" cy="330200"/>
          </a:xfrm>
          <a:prstGeom prst="rect">
            <a:avLst/>
          </a:prstGeom>
          <a:solidFill>
            <a:srgbClr val="E5E5E6"/>
          </a:solidFill>
        </p:spPr>
        <p:txBody>
          <a:bodyPr wrap="square" lIns="0" tIns="57150" rIns="0" bIns="0" rtlCol="0" vert="horz">
            <a:spAutoFit/>
          </a:bodyPr>
          <a:lstStyle/>
          <a:p>
            <a:pPr marL="71755">
              <a:lnSpc>
                <a:spcPct val="100000"/>
              </a:lnSpc>
              <a:spcBef>
                <a:spcPts val="450"/>
              </a:spcBef>
            </a:pPr>
            <a:r>
              <a:rPr dirty="0" sz="650" spc="-50">
                <a:solidFill>
                  <a:srgbClr val="221815"/>
                </a:solidFill>
                <a:latin typeface="Lucida Sans Unicode"/>
                <a:cs typeface="Lucida Sans Unicode"/>
              </a:rPr>
              <a:t>MPPT1</a:t>
            </a:r>
            <a:endParaRPr sz="650">
              <a:latin typeface="Lucida Sans Unicode"/>
              <a:cs typeface="Lucida Sans Unicode"/>
            </a:endParaRPr>
          </a:p>
          <a:p>
            <a:pPr marL="25400">
              <a:lnSpc>
                <a:spcPct val="100000"/>
              </a:lnSpc>
              <a:spcBef>
                <a:spcPts val="10"/>
              </a:spcBef>
            </a:pPr>
            <a:r>
              <a:rPr dirty="0" sz="650">
                <a:solidFill>
                  <a:srgbClr val="221815"/>
                </a:solidFill>
                <a:latin typeface="Lucida Sans Unicode"/>
                <a:cs typeface="Lucida Sans Unicode"/>
              </a:rPr>
              <a:t>(Boost1)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2251620" y="1560459"/>
            <a:ext cx="375285" cy="224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8419">
              <a:lnSpc>
                <a:spcPct val="100000"/>
              </a:lnSpc>
              <a:spcBef>
                <a:spcPts val="95"/>
              </a:spcBef>
            </a:pPr>
            <a:r>
              <a:rPr dirty="0" sz="650" spc="-20">
                <a:solidFill>
                  <a:srgbClr val="221815"/>
                </a:solidFill>
                <a:latin typeface="Lucida Sans Unicode"/>
                <a:cs typeface="Lucida Sans Unicode"/>
              </a:rPr>
              <a:t>MPPT2</a:t>
            </a:r>
            <a:endParaRPr sz="6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650" spc="20">
                <a:solidFill>
                  <a:srgbClr val="221815"/>
                </a:solidFill>
                <a:latin typeface="Lucida Sans Unicode"/>
                <a:cs typeface="Lucida Sans Unicode"/>
              </a:rPr>
              <a:t>(Boost2)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1355807" y="2423926"/>
            <a:ext cx="311785" cy="125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8450" algn="l"/>
              </a:tabLst>
            </a:pPr>
            <a:r>
              <a:rPr dirty="0" u="sng" sz="650">
                <a:solidFill>
                  <a:srgbClr val="221815"/>
                </a:solidFill>
                <a:uFill>
                  <a:solidFill>
                    <a:srgbClr val="221815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650">
                <a:solidFill>
                  <a:srgbClr val="221815"/>
                </a:solidFill>
                <a:uFill>
                  <a:solidFill>
                    <a:srgbClr val="221815"/>
                  </a:solidFill>
                </a:uFill>
                <a:latin typeface="Times New Roman"/>
                <a:cs typeface="Times New Roman"/>
              </a:rPr>
              <a:t>	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641950" y="2405793"/>
            <a:ext cx="507365" cy="32448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250"/>
              </a:spcBef>
              <a:tabLst>
                <a:tab pos="494030" algn="l"/>
              </a:tabLst>
            </a:pPr>
            <a:r>
              <a:rPr dirty="0" sz="650" spc="5">
                <a:solidFill>
                  <a:srgbClr val="221815"/>
                </a:solidFill>
                <a:latin typeface="SimSun"/>
                <a:cs typeface="SimSun"/>
              </a:rPr>
              <a:t>﹢</a:t>
            </a:r>
            <a:r>
              <a:rPr dirty="0" sz="650" spc="-245">
                <a:solidFill>
                  <a:srgbClr val="221815"/>
                </a:solidFill>
                <a:latin typeface="SimSun"/>
                <a:cs typeface="SimSun"/>
              </a:rPr>
              <a:t> </a:t>
            </a:r>
            <a:r>
              <a:rPr dirty="0" u="sng" sz="650">
                <a:solidFill>
                  <a:srgbClr val="221815"/>
                </a:solidFill>
                <a:uFill>
                  <a:solidFill>
                    <a:srgbClr val="221815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650">
                <a:solidFill>
                  <a:srgbClr val="221815"/>
                </a:solidFill>
                <a:uFill>
                  <a:solidFill>
                    <a:srgbClr val="221815"/>
                  </a:solidFill>
                </a:uFill>
                <a:latin typeface="Times New Roman"/>
                <a:cs typeface="Times New Roman"/>
              </a:rPr>
              <a:t>	</a:t>
            </a:r>
            <a:endParaRPr sz="650">
              <a:latin typeface="Times New Roman"/>
              <a:cs typeface="Times New Roman"/>
            </a:endParaRPr>
          </a:p>
          <a:p>
            <a:pPr marL="12700">
              <a:lnSpc>
                <a:spcPts val="635"/>
              </a:lnSpc>
              <a:spcBef>
                <a:spcPts val="150"/>
              </a:spcBef>
            </a:pPr>
            <a:r>
              <a:rPr dirty="0" sz="650" spc="45">
                <a:solidFill>
                  <a:srgbClr val="221815"/>
                </a:solidFill>
                <a:latin typeface="SimSun"/>
                <a:cs typeface="SimSun"/>
              </a:rPr>
              <a:t>BAT</a:t>
            </a:r>
            <a:endParaRPr sz="650">
              <a:latin typeface="SimSun"/>
              <a:cs typeface="SimSun"/>
            </a:endParaRPr>
          </a:p>
          <a:p>
            <a:pPr marL="133350">
              <a:lnSpc>
                <a:spcPts val="635"/>
              </a:lnSpc>
            </a:pPr>
            <a:r>
              <a:rPr dirty="0" sz="650" spc="665">
                <a:solidFill>
                  <a:srgbClr val="221815"/>
                </a:solidFill>
                <a:latin typeface="SimSun"/>
                <a:cs typeface="SimSun"/>
              </a:rPr>
              <a:t>﹣</a:t>
            </a:r>
            <a:endParaRPr sz="650">
              <a:latin typeface="SimSun"/>
              <a:cs typeface="SimSun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1654848" y="2422347"/>
            <a:ext cx="476250" cy="330200"/>
          </a:xfrm>
          <a:prstGeom prst="rect">
            <a:avLst/>
          </a:prstGeom>
          <a:solidFill>
            <a:srgbClr val="E5E5E6"/>
          </a:solidFill>
        </p:spPr>
        <p:txBody>
          <a:bodyPr wrap="square" lIns="0" tIns="57150" rIns="0" bIns="0" rtlCol="0" vert="horz">
            <a:spAutoFit/>
          </a:bodyPr>
          <a:lstStyle/>
          <a:p>
            <a:pPr marL="99695">
              <a:lnSpc>
                <a:spcPct val="100000"/>
              </a:lnSpc>
              <a:spcBef>
                <a:spcPts val="450"/>
              </a:spcBef>
            </a:pPr>
            <a:r>
              <a:rPr dirty="0" sz="650" spc="5">
                <a:solidFill>
                  <a:srgbClr val="221815"/>
                </a:solidFill>
                <a:latin typeface="Lucida Sans Unicode"/>
                <a:cs typeface="Lucida Sans Unicode"/>
              </a:rPr>
              <a:t>DC</a:t>
            </a:r>
            <a:r>
              <a:rPr dirty="0" sz="650" spc="-35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650" spc="-20">
                <a:solidFill>
                  <a:srgbClr val="221815"/>
                </a:solidFill>
                <a:latin typeface="Lucida Sans Unicode"/>
                <a:cs typeface="Lucida Sans Unicode"/>
              </a:rPr>
              <a:t>EMI</a:t>
            </a:r>
            <a:endParaRPr sz="650">
              <a:latin typeface="Lucida Sans Unicode"/>
              <a:cs typeface="Lucida Sans Unicode"/>
            </a:endParaRPr>
          </a:p>
          <a:p>
            <a:pPr marL="140970">
              <a:lnSpc>
                <a:spcPct val="100000"/>
              </a:lnSpc>
              <a:spcBef>
                <a:spcPts val="15"/>
              </a:spcBef>
            </a:pPr>
            <a:r>
              <a:rPr dirty="0" sz="650" spc="-15">
                <a:solidFill>
                  <a:srgbClr val="221815"/>
                </a:solidFill>
                <a:latin typeface="Lucida Sans Unicode"/>
                <a:cs typeface="Lucida Sans Unicode"/>
              </a:rPr>
              <a:t>Filter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2249335" y="2422347"/>
            <a:ext cx="381000" cy="330200"/>
          </a:xfrm>
          <a:prstGeom prst="rect">
            <a:avLst/>
          </a:prstGeom>
          <a:solidFill>
            <a:srgbClr val="E5E5E6"/>
          </a:solidFill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70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</a:pPr>
            <a:r>
              <a:rPr dirty="0" sz="650">
                <a:solidFill>
                  <a:srgbClr val="221815"/>
                </a:solidFill>
                <a:latin typeface="Lucida Sans Unicode"/>
                <a:cs typeface="Lucida Sans Unicode"/>
              </a:rPr>
              <a:t>DC/DC</a:t>
            </a:r>
            <a:endParaRPr sz="650">
              <a:latin typeface="Lucida Sans Unicode"/>
              <a:cs typeface="Lucida Sans Unicode"/>
            </a:endParaRPr>
          </a:p>
        </p:txBody>
      </p:sp>
      <p:grpSp>
        <p:nvGrpSpPr>
          <p:cNvPr id="198" name="object 198"/>
          <p:cNvGrpSpPr/>
          <p:nvPr/>
        </p:nvGrpSpPr>
        <p:grpSpPr>
          <a:xfrm>
            <a:off x="1146293" y="1053331"/>
            <a:ext cx="2702560" cy="1448435"/>
            <a:chOff x="1146293" y="1053331"/>
            <a:chExt cx="2702560" cy="1448435"/>
          </a:xfrm>
        </p:grpSpPr>
        <p:sp>
          <p:nvSpPr>
            <p:cNvPr id="199" name="object 199"/>
            <p:cNvSpPr/>
            <p:nvPr/>
          </p:nvSpPr>
          <p:spPr>
            <a:xfrm>
              <a:off x="3131668" y="1444761"/>
              <a:ext cx="184785" cy="46355"/>
            </a:xfrm>
            <a:custGeom>
              <a:avLst/>
              <a:gdLst/>
              <a:ahLst/>
              <a:cxnLst/>
              <a:rect l="l" t="t" r="r" b="b"/>
              <a:pathLst>
                <a:path w="184785" h="46355">
                  <a:moveTo>
                    <a:pt x="184569" y="46062"/>
                  </a:moveTo>
                  <a:lnTo>
                    <a:pt x="0" y="46062"/>
                  </a:lnTo>
                </a:path>
                <a:path w="184785" h="46355">
                  <a:moveTo>
                    <a:pt x="184569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/>
            <p:cNvSpPr/>
            <p:nvPr/>
          </p:nvSpPr>
          <p:spPr>
            <a:xfrm>
              <a:off x="3223952" y="1237127"/>
              <a:ext cx="0" cy="461645"/>
            </a:xfrm>
            <a:custGeom>
              <a:avLst/>
              <a:gdLst/>
              <a:ahLst/>
              <a:cxnLst/>
              <a:rect l="l" t="t" r="r" b="b"/>
              <a:pathLst>
                <a:path w="0" h="461644">
                  <a:moveTo>
                    <a:pt x="0" y="461340"/>
                  </a:moveTo>
                  <a:lnTo>
                    <a:pt x="0" y="253695"/>
                  </a:lnTo>
                </a:path>
                <a:path w="0" h="461644">
                  <a:moveTo>
                    <a:pt x="0" y="20763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1" name="object 20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33110" y="1271214"/>
              <a:ext cx="315506" cy="321856"/>
            </a:xfrm>
            <a:prstGeom prst="rect">
              <a:avLst/>
            </a:prstGeom>
          </p:spPr>
        </p:pic>
        <p:sp>
          <p:nvSpPr>
            <p:cNvPr id="202" name="object 202"/>
            <p:cNvSpPr/>
            <p:nvPr/>
          </p:nvSpPr>
          <p:spPr>
            <a:xfrm>
              <a:off x="1152643" y="1059681"/>
              <a:ext cx="179070" cy="91440"/>
            </a:xfrm>
            <a:custGeom>
              <a:avLst/>
              <a:gdLst/>
              <a:ahLst/>
              <a:cxnLst/>
              <a:rect l="l" t="t" r="r" b="b"/>
              <a:pathLst>
                <a:path w="179069" h="91440">
                  <a:moveTo>
                    <a:pt x="0" y="91363"/>
                  </a:moveTo>
                  <a:lnTo>
                    <a:pt x="178701" y="0"/>
                  </a:lnTo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/>
            <p:cNvSpPr/>
            <p:nvPr/>
          </p:nvSpPr>
          <p:spPr>
            <a:xfrm>
              <a:off x="1152643" y="1680344"/>
              <a:ext cx="179070" cy="91440"/>
            </a:xfrm>
            <a:custGeom>
              <a:avLst/>
              <a:gdLst/>
              <a:ahLst/>
              <a:cxnLst/>
              <a:rect l="l" t="t" r="r" b="b"/>
              <a:pathLst>
                <a:path w="179069" h="91439">
                  <a:moveTo>
                    <a:pt x="0" y="91363"/>
                  </a:moveTo>
                  <a:lnTo>
                    <a:pt x="178701" y="0"/>
                  </a:lnTo>
                </a:path>
                <a:path w="179069" h="91439">
                  <a:moveTo>
                    <a:pt x="0" y="91363"/>
                  </a:moveTo>
                  <a:lnTo>
                    <a:pt x="178701" y="0"/>
                  </a:lnTo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/>
            <p:cNvSpPr/>
            <p:nvPr/>
          </p:nvSpPr>
          <p:spPr>
            <a:xfrm>
              <a:off x="1152643" y="1253732"/>
              <a:ext cx="179070" cy="91440"/>
            </a:xfrm>
            <a:custGeom>
              <a:avLst/>
              <a:gdLst/>
              <a:ahLst/>
              <a:cxnLst/>
              <a:rect l="l" t="t" r="r" b="b"/>
              <a:pathLst>
                <a:path w="179069" h="91440">
                  <a:moveTo>
                    <a:pt x="0" y="91363"/>
                  </a:moveTo>
                  <a:lnTo>
                    <a:pt x="178701" y="0"/>
                  </a:lnTo>
                </a:path>
                <a:path w="179069" h="91440">
                  <a:moveTo>
                    <a:pt x="0" y="91363"/>
                  </a:moveTo>
                  <a:lnTo>
                    <a:pt x="178701" y="0"/>
                  </a:lnTo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/>
            <p:cNvSpPr/>
            <p:nvPr/>
          </p:nvSpPr>
          <p:spPr>
            <a:xfrm>
              <a:off x="1152643" y="1487718"/>
              <a:ext cx="179070" cy="91440"/>
            </a:xfrm>
            <a:custGeom>
              <a:avLst/>
              <a:gdLst/>
              <a:ahLst/>
              <a:cxnLst/>
              <a:rect l="l" t="t" r="r" b="b"/>
              <a:pathLst>
                <a:path w="179069" h="91440">
                  <a:moveTo>
                    <a:pt x="0" y="91363"/>
                  </a:moveTo>
                  <a:lnTo>
                    <a:pt x="178701" y="0"/>
                  </a:lnTo>
                </a:path>
                <a:path w="179069" h="91440">
                  <a:moveTo>
                    <a:pt x="0" y="91363"/>
                  </a:moveTo>
                  <a:lnTo>
                    <a:pt x="178701" y="0"/>
                  </a:lnTo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/>
            <p:cNvSpPr/>
            <p:nvPr/>
          </p:nvSpPr>
          <p:spPr>
            <a:xfrm>
              <a:off x="1153062" y="2403611"/>
              <a:ext cx="179070" cy="91440"/>
            </a:xfrm>
            <a:custGeom>
              <a:avLst/>
              <a:gdLst/>
              <a:ahLst/>
              <a:cxnLst/>
              <a:rect l="l" t="t" r="r" b="b"/>
              <a:pathLst>
                <a:path w="179069" h="91439">
                  <a:moveTo>
                    <a:pt x="0" y="91363"/>
                  </a:moveTo>
                  <a:lnTo>
                    <a:pt x="178701" y="0"/>
                  </a:lnTo>
                </a:path>
                <a:path w="179069" h="91439">
                  <a:moveTo>
                    <a:pt x="0" y="91363"/>
                  </a:moveTo>
                  <a:lnTo>
                    <a:pt x="178701" y="0"/>
                  </a:lnTo>
                </a:path>
              </a:pathLst>
            </a:custGeom>
            <a:ln w="1270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7" name="object 20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00318" y="1980279"/>
              <a:ext cx="70281" cy="186444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1380845" y="1924151"/>
              <a:ext cx="327025" cy="121920"/>
            </a:xfrm>
            <a:custGeom>
              <a:avLst/>
              <a:gdLst/>
              <a:ahLst/>
              <a:cxnLst/>
              <a:rect l="l" t="t" r="r" b="b"/>
              <a:pathLst>
                <a:path w="327025" h="121919">
                  <a:moveTo>
                    <a:pt x="326783" y="0"/>
                  </a:moveTo>
                  <a:lnTo>
                    <a:pt x="0" y="0"/>
                  </a:lnTo>
                  <a:lnTo>
                    <a:pt x="0" y="121653"/>
                  </a:lnTo>
                  <a:lnTo>
                    <a:pt x="326783" y="121653"/>
                  </a:lnTo>
                  <a:lnTo>
                    <a:pt x="326783" y="0"/>
                  </a:lnTo>
                  <a:close/>
                </a:path>
              </a:pathLst>
            </a:custGeom>
            <a:solidFill>
              <a:srgbClr val="E5E5E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9" name="object 209"/>
          <p:cNvSpPr txBox="1"/>
          <p:nvPr/>
        </p:nvSpPr>
        <p:spPr>
          <a:xfrm>
            <a:off x="3063788" y="892382"/>
            <a:ext cx="32004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>
                <a:solidFill>
                  <a:srgbClr val="221815"/>
                </a:solidFill>
                <a:latin typeface="Lucida Sans Unicode"/>
                <a:cs typeface="Lucida Sans Unicode"/>
              </a:rPr>
              <a:t>D</a:t>
            </a:r>
            <a:r>
              <a:rPr dirty="0" sz="650" spc="5">
                <a:solidFill>
                  <a:srgbClr val="221815"/>
                </a:solidFill>
                <a:latin typeface="Lucida Sans Unicode"/>
                <a:cs typeface="Lucida Sans Unicode"/>
              </a:rPr>
              <a:t>C</a:t>
            </a:r>
            <a:r>
              <a:rPr dirty="0" sz="650" spc="-40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650" spc="5">
                <a:solidFill>
                  <a:srgbClr val="221815"/>
                </a:solidFill>
                <a:latin typeface="Lucida Sans Unicode"/>
                <a:cs typeface="Lucida Sans Unicode"/>
              </a:rPr>
              <a:t>BUS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3548194" y="892382"/>
            <a:ext cx="30289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5">
                <a:solidFill>
                  <a:srgbClr val="221815"/>
                </a:solidFill>
                <a:latin typeface="Lucida Sans Unicode"/>
                <a:cs typeface="Lucida Sans Unicode"/>
              </a:rPr>
              <a:t>DC/AC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4008716" y="1039711"/>
            <a:ext cx="309245" cy="856615"/>
          </a:xfrm>
          <a:prstGeom prst="rect">
            <a:avLst/>
          </a:prstGeom>
          <a:solidFill>
            <a:srgbClr val="E5E5E6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</a:pPr>
            <a:r>
              <a:rPr dirty="0" sz="650" spc="15">
                <a:solidFill>
                  <a:srgbClr val="221815"/>
                </a:solidFill>
                <a:latin typeface="Lucida Sans Unicode"/>
                <a:cs typeface="Lucida Sans Unicode"/>
              </a:rPr>
              <a:t>AC</a:t>
            </a:r>
            <a:endParaRPr sz="650">
              <a:latin typeface="Lucida Sans Unicode"/>
              <a:cs typeface="Lucida Sans Unicode"/>
            </a:endParaRPr>
          </a:p>
          <a:p>
            <a:pPr marL="57785">
              <a:lnSpc>
                <a:spcPct val="100000"/>
              </a:lnSpc>
              <a:spcBef>
                <a:spcPts val="15"/>
              </a:spcBef>
            </a:pPr>
            <a:r>
              <a:rPr dirty="0" sz="650" spc="-15">
                <a:solidFill>
                  <a:srgbClr val="221815"/>
                </a:solidFill>
                <a:latin typeface="Lucida Sans Unicode"/>
                <a:cs typeface="Lucida Sans Unicode"/>
              </a:rPr>
              <a:t>Filter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5350040" y="1039711"/>
            <a:ext cx="309245" cy="8566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Times New Roman"/>
              <a:cs typeface="Times New Roman"/>
            </a:endParaRPr>
          </a:p>
          <a:p>
            <a:pPr marL="87630" marR="80010" indent="6985">
              <a:lnSpc>
                <a:spcPct val="101600"/>
              </a:lnSpc>
              <a:spcBef>
                <a:spcPts val="5"/>
              </a:spcBef>
            </a:pPr>
            <a:r>
              <a:rPr dirty="0" sz="650" spc="10">
                <a:solidFill>
                  <a:srgbClr val="221815"/>
                </a:solidFill>
                <a:latin typeface="Lucida Sans Unicode"/>
                <a:cs typeface="Lucida Sans Unicode"/>
              </a:rPr>
              <a:t>AC  </a:t>
            </a:r>
            <a:r>
              <a:rPr dirty="0" sz="650" spc="-20">
                <a:solidFill>
                  <a:srgbClr val="221815"/>
                </a:solidFill>
                <a:latin typeface="Lucida Sans Unicode"/>
                <a:cs typeface="Lucida Sans Unicode"/>
              </a:rPr>
              <a:t>EMI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4912448" y="1039711"/>
            <a:ext cx="309245" cy="8566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</a:pPr>
            <a:r>
              <a:rPr dirty="0" sz="650" spc="15">
                <a:solidFill>
                  <a:srgbClr val="221815"/>
                </a:solidFill>
                <a:latin typeface="Lucida Sans Unicode"/>
                <a:cs typeface="Lucida Sans Unicode"/>
              </a:rPr>
              <a:t>AC</a:t>
            </a:r>
            <a:endParaRPr sz="650">
              <a:latin typeface="Lucida Sans Unicode"/>
              <a:cs typeface="Lucida Sans Unicode"/>
            </a:endParaRPr>
          </a:p>
          <a:p>
            <a:pPr marL="43180">
              <a:lnSpc>
                <a:spcPct val="100000"/>
              </a:lnSpc>
              <a:spcBef>
                <a:spcPts val="15"/>
              </a:spcBef>
            </a:pPr>
            <a:r>
              <a:rPr dirty="0" sz="650" spc="15">
                <a:solidFill>
                  <a:srgbClr val="221815"/>
                </a:solidFill>
                <a:latin typeface="Lucida Sans Unicode"/>
                <a:cs typeface="Lucida Sans Unicode"/>
              </a:rPr>
              <a:t>Relay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4912448" y="2109851"/>
            <a:ext cx="309245" cy="692785"/>
          </a:xfrm>
          <a:prstGeom prst="rect">
            <a:avLst/>
          </a:prstGeom>
          <a:solidFill>
            <a:srgbClr val="E5E5E6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85725">
              <a:lnSpc>
                <a:spcPct val="100000"/>
              </a:lnSpc>
              <a:spcBef>
                <a:spcPts val="800"/>
              </a:spcBef>
            </a:pPr>
            <a:r>
              <a:rPr dirty="0" sz="650" spc="5">
                <a:solidFill>
                  <a:srgbClr val="221815"/>
                </a:solidFill>
                <a:latin typeface="Lucida Sans Unicode"/>
                <a:cs typeface="Lucida Sans Unicode"/>
              </a:rPr>
              <a:t>EPS</a:t>
            </a:r>
            <a:endParaRPr sz="650">
              <a:latin typeface="Lucida Sans Unicode"/>
              <a:cs typeface="Lucida Sans Unicode"/>
            </a:endParaRPr>
          </a:p>
          <a:p>
            <a:pPr marL="43180">
              <a:lnSpc>
                <a:spcPct val="100000"/>
              </a:lnSpc>
              <a:spcBef>
                <a:spcPts val="15"/>
              </a:spcBef>
            </a:pPr>
            <a:r>
              <a:rPr dirty="0" sz="650" spc="15">
                <a:solidFill>
                  <a:srgbClr val="221815"/>
                </a:solidFill>
                <a:latin typeface="Lucida Sans Unicode"/>
                <a:cs typeface="Lucida Sans Unicode"/>
              </a:rPr>
              <a:t>Relay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5364302" y="2109851"/>
            <a:ext cx="316865" cy="692785"/>
          </a:xfrm>
          <a:prstGeom prst="rect">
            <a:avLst/>
          </a:prstGeom>
          <a:solidFill>
            <a:srgbClr val="E5E5E6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91440" marR="81280" indent="-2540">
              <a:lnSpc>
                <a:spcPct val="101600"/>
              </a:lnSpc>
              <a:spcBef>
                <a:spcPts val="790"/>
              </a:spcBef>
            </a:pPr>
            <a:r>
              <a:rPr dirty="0" sz="650" spc="5">
                <a:solidFill>
                  <a:srgbClr val="221815"/>
                </a:solidFill>
                <a:latin typeface="Lucida Sans Unicode"/>
                <a:cs typeface="Lucida Sans Unicode"/>
              </a:rPr>
              <a:t>EPS  </a:t>
            </a:r>
            <a:r>
              <a:rPr dirty="0" sz="650" spc="-20">
                <a:solidFill>
                  <a:srgbClr val="221815"/>
                </a:solidFill>
                <a:latin typeface="Lucida Sans Unicode"/>
                <a:cs typeface="Lucida Sans Unicode"/>
              </a:rPr>
              <a:t>EMI</a:t>
            </a:r>
            <a:endParaRPr sz="650">
              <a:latin typeface="Lucida Sans Unicode"/>
              <a:cs typeface="Lucida Sans Unicode"/>
            </a:endParaRPr>
          </a:p>
        </p:txBody>
      </p:sp>
      <p:grpSp>
        <p:nvGrpSpPr>
          <p:cNvPr id="216" name="object 216"/>
          <p:cNvGrpSpPr/>
          <p:nvPr/>
        </p:nvGrpSpPr>
        <p:grpSpPr>
          <a:xfrm>
            <a:off x="5744781" y="1130408"/>
            <a:ext cx="798195" cy="1635125"/>
            <a:chOff x="5744781" y="1130408"/>
            <a:chExt cx="798195" cy="1635125"/>
          </a:xfrm>
        </p:grpSpPr>
        <p:sp>
          <p:nvSpPr>
            <p:cNvPr id="217" name="object 217"/>
            <p:cNvSpPr/>
            <p:nvPr/>
          </p:nvSpPr>
          <p:spPr>
            <a:xfrm>
              <a:off x="5801405" y="1134853"/>
              <a:ext cx="736600" cy="1626235"/>
            </a:xfrm>
            <a:custGeom>
              <a:avLst/>
              <a:gdLst/>
              <a:ahLst/>
              <a:cxnLst/>
              <a:rect l="l" t="t" r="r" b="b"/>
              <a:pathLst>
                <a:path w="736600" h="1626235">
                  <a:moveTo>
                    <a:pt x="0" y="921340"/>
                  </a:moveTo>
                  <a:lnTo>
                    <a:pt x="0" y="1093965"/>
                  </a:lnTo>
                </a:path>
                <a:path w="736600" h="1626235">
                  <a:moveTo>
                    <a:pt x="0" y="0"/>
                  </a:moveTo>
                  <a:lnTo>
                    <a:pt x="0" y="735742"/>
                  </a:lnTo>
                </a:path>
                <a:path w="736600" h="1626235">
                  <a:moveTo>
                    <a:pt x="95138" y="921340"/>
                  </a:moveTo>
                  <a:lnTo>
                    <a:pt x="95138" y="1272043"/>
                  </a:lnTo>
                </a:path>
                <a:path w="736600" h="1626235">
                  <a:moveTo>
                    <a:pt x="95138" y="209320"/>
                  </a:moveTo>
                  <a:lnTo>
                    <a:pt x="95138" y="735742"/>
                  </a:lnTo>
                </a:path>
                <a:path w="736600" h="1626235">
                  <a:moveTo>
                    <a:pt x="190276" y="921340"/>
                  </a:moveTo>
                  <a:lnTo>
                    <a:pt x="190276" y="1450134"/>
                  </a:lnTo>
                </a:path>
                <a:path w="736600" h="1626235">
                  <a:moveTo>
                    <a:pt x="190276" y="428038"/>
                  </a:moveTo>
                  <a:lnTo>
                    <a:pt x="190276" y="735742"/>
                  </a:lnTo>
                </a:path>
                <a:path w="736600" h="1626235">
                  <a:moveTo>
                    <a:pt x="285414" y="921340"/>
                  </a:moveTo>
                  <a:lnTo>
                    <a:pt x="285414" y="1625862"/>
                  </a:lnTo>
                </a:path>
                <a:path w="736600" h="1626235">
                  <a:moveTo>
                    <a:pt x="285414" y="665882"/>
                  </a:moveTo>
                  <a:lnTo>
                    <a:pt x="285414" y="735742"/>
                  </a:lnTo>
                </a:path>
                <a:path w="736600" h="1626235">
                  <a:moveTo>
                    <a:pt x="451109" y="0"/>
                  </a:moveTo>
                  <a:lnTo>
                    <a:pt x="451109" y="735755"/>
                  </a:lnTo>
                </a:path>
                <a:path w="736600" h="1626235">
                  <a:moveTo>
                    <a:pt x="546247" y="209320"/>
                  </a:moveTo>
                  <a:lnTo>
                    <a:pt x="546247" y="735755"/>
                  </a:lnTo>
                </a:path>
                <a:path w="736600" h="1626235">
                  <a:moveTo>
                    <a:pt x="641385" y="428038"/>
                  </a:moveTo>
                  <a:lnTo>
                    <a:pt x="641385" y="735755"/>
                  </a:lnTo>
                </a:path>
                <a:path w="736600" h="1626235">
                  <a:moveTo>
                    <a:pt x="736522" y="665882"/>
                  </a:moveTo>
                  <a:lnTo>
                    <a:pt x="736522" y="735755"/>
                  </a:lnTo>
                </a:path>
              </a:pathLst>
            </a:custGeom>
            <a:ln w="8890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/>
            <p:cNvSpPr/>
            <p:nvPr/>
          </p:nvSpPr>
          <p:spPr>
            <a:xfrm>
              <a:off x="5744781" y="1870595"/>
              <a:ext cx="425450" cy="186055"/>
            </a:xfrm>
            <a:custGeom>
              <a:avLst/>
              <a:gdLst/>
              <a:ahLst/>
              <a:cxnLst/>
              <a:rect l="l" t="t" r="r" b="b"/>
              <a:pathLst>
                <a:path w="425450" h="186055">
                  <a:moveTo>
                    <a:pt x="425246" y="0"/>
                  </a:moveTo>
                  <a:lnTo>
                    <a:pt x="0" y="0"/>
                  </a:lnTo>
                  <a:lnTo>
                    <a:pt x="0" y="185597"/>
                  </a:lnTo>
                  <a:lnTo>
                    <a:pt x="425246" y="185597"/>
                  </a:lnTo>
                  <a:lnTo>
                    <a:pt x="425246" y="0"/>
                  </a:lnTo>
                  <a:close/>
                </a:path>
              </a:pathLst>
            </a:custGeom>
            <a:solidFill>
              <a:srgbClr val="E5E5E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9" name="object 219"/>
          <p:cNvSpPr txBox="1"/>
          <p:nvPr/>
        </p:nvSpPr>
        <p:spPr>
          <a:xfrm>
            <a:off x="1380845" y="1895868"/>
            <a:ext cx="327025" cy="15049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280"/>
              </a:spcBef>
            </a:pPr>
            <a:r>
              <a:rPr dirty="0" sz="650" spc="-35">
                <a:solidFill>
                  <a:srgbClr val="221815"/>
                </a:solidFill>
                <a:latin typeface="Lucida Sans Unicode"/>
                <a:cs typeface="Lucida Sans Unicode"/>
              </a:rPr>
              <a:t>D</a:t>
            </a:r>
            <a:r>
              <a:rPr dirty="0" sz="650" spc="45">
                <a:solidFill>
                  <a:srgbClr val="221815"/>
                </a:solidFill>
                <a:latin typeface="Lucida Sans Unicode"/>
                <a:cs typeface="Lucida Sans Unicode"/>
              </a:rPr>
              <a:t>C</a:t>
            </a:r>
            <a:r>
              <a:rPr dirty="0" sz="650" spc="-35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650" spc="25">
                <a:solidFill>
                  <a:srgbClr val="221815"/>
                </a:solidFill>
                <a:latin typeface="Lucida Sans Unicode"/>
                <a:cs typeface="Lucida Sans Unicode"/>
              </a:rPr>
              <a:t>S</a:t>
            </a:r>
            <a:r>
              <a:rPr dirty="0" sz="650" spc="5">
                <a:solidFill>
                  <a:srgbClr val="221815"/>
                </a:solidFill>
                <a:latin typeface="Lucida Sans Unicode"/>
                <a:cs typeface="Lucida Sans Unicode"/>
              </a:rPr>
              <a:t>P</a:t>
            </a:r>
            <a:r>
              <a:rPr dirty="0" sz="650" spc="-35">
                <a:solidFill>
                  <a:srgbClr val="221815"/>
                </a:solidFill>
                <a:latin typeface="Lucida Sans Unicode"/>
                <a:cs typeface="Lucida Sans Unicode"/>
              </a:rPr>
              <a:t>D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5799434" y="1843839"/>
            <a:ext cx="31623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20">
                <a:solidFill>
                  <a:srgbClr val="221815"/>
                </a:solidFill>
                <a:latin typeface="Lucida Sans Unicode"/>
                <a:cs typeface="Lucida Sans Unicode"/>
              </a:rPr>
              <a:t>Bypass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5834462" y="1935552"/>
            <a:ext cx="246379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10">
                <a:solidFill>
                  <a:srgbClr val="221815"/>
                </a:solidFill>
                <a:latin typeface="Lucida Sans Unicode"/>
                <a:cs typeface="Lucida Sans Unicode"/>
              </a:rPr>
              <a:t>Relay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6220383" y="1870608"/>
            <a:ext cx="349885" cy="97790"/>
          </a:xfrm>
          <a:prstGeom prst="rect">
            <a:avLst/>
          </a:prstGeom>
          <a:solidFill>
            <a:srgbClr val="E5E5E6"/>
          </a:solidFill>
        </p:spPr>
        <p:txBody>
          <a:bodyPr wrap="square" lIns="0" tIns="0" rIns="0" bIns="0" rtlCol="0" vert="horz">
            <a:spAutoFit/>
          </a:bodyPr>
          <a:lstStyle/>
          <a:p>
            <a:pPr marL="27940">
              <a:lnSpc>
                <a:spcPts val="725"/>
              </a:lnSpc>
            </a:pPr>
            <a:r>
              <a:rPr dirty="0" sz="650" spc="10">
                <a:solidFill>
                  <a:srgbClr val="221815"/>
                </a:solidFill>
                <a:latin typeface="Lucida Sans Unicode"/>
                <a:cs typeface="Lucida Sans Unicode"/>
              </a:rPr>
              <a:t>A</a:t>
            </a:r>
            <a:r>
              <a:rPr dirty="0" sz="650" spc="15">
                <a:solidFill>
                  <a:srgbClr val="221815"/>
                </a:solidFill>
                <a:latin typeface="Lucida Sans Unicode"/>
                <a:cs typeface="Lucida Sans Unicode"/>
              </a:rPr>
              <a:t>C</a:t>
            </a:r>
            <a:r>
              <a:rPr dirty="0" sz="650" spc="-40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650" spc="-5">
                <a:solidFill>
                  <a:srgbClr val="221815"/>
                </a:solidFill>
                <a:latin typeface="Lucida Sans Unicode"/>
                <a:cs typeface="Lucida Sans Unicode"/>
              </a:rPr>
              <a:t>SPD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3" name="object 223"/>
          <p:cNvSpPr/>
          <p:nvPr/>
        </p:nvSpPr>
        <p:spPr>
          <a:xfrm>
            <a:off x="6701345" y="1090879"/>
            <a:ext cx="240029" cy="1711960"/>
          </a:xfrm>
          <a:custGeom>
            <a:avLst/>
            <a:gdLst/>
            <a:ahLst/>
            <a:cxnLst/>
            <a:rect l="l" t="t" r="r" b="b"/>
            <a:pathLst>
              <a:path w="240029" h="1711960">
                <a:moveTo>
                  <a:pt x="237807" y="775284"/>
                </a:moveTo>
                <a:lnTo>
                  <a:pt x="0" y="775284"/>
                </a:lnTo>
                <a:lnTo>
                  <a:pt x="0" y="858520"/>
                </a:lnTo>
                <a:lnTo>
                  <a:pt x="237807" y="858520"/>
                </a:lnTo>
                <a:lnTo>
                  <a:pt x="237807" y="775284"/>
                </a:lnTo>
                <a:close/>
              </a:path>
              <a:path w="240029" h="1711960">
                <a:moveTo>
                  <a:pt x="237807" y="666140"/>
                </a:moveTo>
                <a:lnTo>
                  <a:pt x="0" y="666140"/>
                </a:lnTo>
                <a:lnTo>
                  <a:pt x="0" y="749376"/>
                </a:lnTo>
                <a:lnTo>
                  <a:pt x="237807" y="749376"/>
                </a:lnTo>
                <a:lnTo>
                  <a:pt x="237807" y="666140"/>
                </a:lnTo>
                <a:close/>
              </a:path>
              <a:path w="240029" h="1711960">
                <a:moveTo>
                  <a:pt x="237807" y="428040"/>
                </a:moveTo>
                <a:lnTo>
                  <a:pt x="0" y="428040"/>
                </a:lnTo>
                <a:lnTo>
                  <a:pt x="0" y="511276"/>
                </a:lnTo>
                <a:lnTo>
                  <a:pt x="237807" y="511276"/>
                </a:lnTo>
                <a:lnTo>
                  <a:pt x="237807" y="428040"/>
                </a:lnTo>
                <a:close/>
              </a:path>
              <a:path w="240029" h="1711960">
                <a:moveTo>
                  <a:pt x="237807" y="206895"/>
                </a:moveTo>
                <a:lnTo>
                  <a:pt x="0" y="206895"/>
                </a:lnTo>
                <a:lnTo>
                  <a:pt x="0" y="290131"/>
                </a:lnTo>
                <a:lnTo>
                  <a:pt x="237807" y="290131"/>
                </a:lnTo>
                <a:lnTo>
                  <a:pt x="237807" y="206895"/>
                </a:lnTo>
                <a:close/>
              </a:path>
              <a:path w="240029" h="1711960">
                <a:moveTo>
                  <a:pt x="237807" y="0"/>
                </a:moveTo>
                <a:lnTo>
                  <a:pt x="0" y="0"/>
                </a:lnTo>
                <a:lnTo>
                  <a:pt x="0" y="83235"/>
                </a:lnTo>
                <a:lnTo>
                  <a:pt x="237807" y="83235"/>
                </a:lnTo>
                <a:lnTo>
                  <a:pt x="237807" y="0"/>
                </a:lnTo>
                <a:close/>
              </a:path>
              <a:path w="240029" h="1711960">
                <a:moveTo>
                  <a:pt x="239623" y="1628228"/>
                </a:moveTo>
                <a:lnTo>
                  <a:pt x="1816" y="1628228"/>
                </a:lnTo>
                <a:lnTo>
                  <a:pt x="1816" y="1711452"/>
                </a:lnTo>
                <a:lnTo>
                  <a:pt x="239623" y="1711452"/>
                </a:lnTo>
                <a:lnTo>
                  <a:pt x="239623" y="1628228"/>
                </a:lnTo>
                <a:close/>
              </a:path>
              <a:path w="240029" h="1711960">
                <a:moveTo>
                  <a:pt x="239623" y="1452499"/>
                </a:moveTo>
                <a:lnTo>
                  <a:pt x="1816" y="1452499"/>
                </a:lnTo>
                <a:lnTo>
                  <a:pt x="1816" y="1535722"/>
                </a:lnTo>
                <a:lnTo>
                  <a:pt x="239623" y="1535722"/>
                </a:lnTo>
                <a:lnTo>
                  <a:pt x="239623" y="1452499"/>
                </a:lnTo>
                <a:close/>
              </a:path>
              <a:path w="240029" h="1711960">
                <a:moveTo>
                  <a:pt x="239623" y="1268361"/>
                </a:moveTo>
                <a:lnTo>
                  <a:pt x="1816" y="1268361"/>
                </a:lnTo>
                <a:lnTo>
                  <a:pt x="1816" y="1351597"/>
                </a:lnTo>
                <a:lnTo>
                  <a:pt x="239623" y="1351597"/>
                </a:lnTo>
                <a:lnTo>
                  <a:pt x="239623" y="1268361"/>
                </a:lnTo>
                <a:close/>
              </a:path>
              <a:path w="240029" h="1711960">
                <a:moveTo>
                  <a:pt x="239623" y="1095222"/>
                </a:moveTo>
                <a:lnTo>
                  <a:pt x="1816" y="1095222"/>
                </a:lnTo>
                <a:lnTo>
                  <a:pt x="1816" y="1178458"/>
                </a:lnTo>
                <a:lnTo>
                  <a:pt x="239623" y="1178458"/>
                </a:lnTo>
                <a:lnTo>
                  <a:pt x="239623" y="1095222"/>
                </a:lnTo>
                <a:close/>
              </a:path>
            </a:pathLst>
          </a:custGeom>
          <a:solidFill>
            <a:srgbClr val="E5E5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 txBox="1"/>
          <p:nvPr/>
        </p:nvSpPr>
        <p:spPr>
          <a:xfrm>
            <a:off x="6770890" y="1063193"/>
            <a:ext cx="108585" cy="330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860">
              <a:lnSpc>
                <a:spcPct val="100000"/>
              </a:lnSpc>
              <a:spcBef>
                <a:spcPts val="95"/>
              </a:spcBef>
            </a:pPr>
            <a:r>
              <a:rPr dirty="0" sz="650" spc="-140">
                <a:solidFill>
                  <a:srgbClr val="221815"/>
                </a:solidFill>
                <a:latin typeface="Lucida Sans Unicode"/>
                <a:cs typeface="Lucida Sans Unicode"/>
              </a:rPr>
              <a:t>L1</a:t>
            </a:r>
            <a:endParaRPr sz="6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650" spc="-55">
                <a:solidFill>
                  <a:srgbClr val="221815"/>
                </a:solidFill>
                <a:latin typeface="Lucida Sans Unicode"/>
                <a:cs typeface="Lucida Sans Unicode"/>
              </a:rPr>
              <a:t>L2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6770316" y="1491324"/>
            <a:ext cx="10922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50">
                <a:solidFill>
                  <a:srgbClr val="221815"/>
                </a:solidFill>
                <a:latin typeface="Lucida Sans Unicode"/>
                <a:cs typeface="Lucida Sans Unicode"/>
              </a:rPr>
              <a:t>L3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6767363" y="1718719"/>
            <a:ext cx="115570" cy="243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875">
              <a:lnSpc>
                <a:spcPct val="110100"/>
              </a:lnSpc>
              <a:spcBef>
                <a:spcPts val="100"/>
              </a:spcBef>
            </a:pPr>
            <a:r>
              <a:rPr dirty="0" sz="650" spc="-20">
                <a:solidFill>
                  <a:srgbClr val="221815"/>
                </a:solidFill>
                <a:latin typeface="Lucida Sans Unicode"/>
                <a:cs typeface="Lucida Sans Unicode"/>
              </a:rPr>
              <a:t>N  </a:t>
            </a:r>
            <a:r>
              <a:rPr dirty="0" sz="650" spc="-5">
                <a:solidFill>
                  <a:srgbClr val="221815"/>
                </a:solidFill>
                <a:latin typeface="Lucida Sans Unicode"/>
                <a:cs typeface="Lucida Sans Unicode"/>
              </a:rPr>
              <a:t>PE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6965837" y="1359361"/>
            <a:ext cx="140335" cy="194310"/>
          </a:xfrm>
          <a:prstGeom prst="rect">
            <a:avLst/>
          </a:prstGeom>
        </p:spPr>
        <p:txBody>
          <a:bodyPr wrap="square" lIns="0" tIns="1587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5">
                <a:solidFill>
                  <a:srgbClr val="221815"/>
                </a:solidFill>
                <a:latin typeface="Lucida Sans Unicode"/>
                <a:cs typeface="Lucida Sans Unicode"/>
              </a:rPr>
              <a:t>Grid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6767464" y="2158499"/>
            <a:ext cx="109220" cy="6572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95"/>
              </a:spcBef>
            </a:pPr>
            <a:r>
              <a:rPr dirty="0" sz="650" spc="-140">
                <a:solidFill>
                  <a:srgbClr val="221815"/>
                </a:solidFill>
                <a:latin typeface="Lucida Sans Unicode"/>
                <a:cs typeface="Lucida Sans Unicode"/>
              </a:rPr>
              <a:t>L1</a:t>
            </a:r>
            <a:endParaRPr sz="6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650" spc="-55">
                <a:solidFill>
                  <a:srgbClr val="221815"/>
                </a:solidFill>
                <a:latin typeface="Lucida Sans Unicode"/>
                <a:cs typeface="Lucida Sans Unicode"/>
              </a:rPr>
              <a:t>L2</a:t>
            </a:r>
            <a:endParaRPr sz="650">
              <a:latin typeface="Lucida Sans Unicode"/>
              <a:cs typeface="Lucida Sans Unicode"/>
            </a:endParaRPr>
          </a:p>
          <a:p>
            <a:pPr marL="25400" marR="5080" indent="-13335">
              <a:lnSpc>
                <a:spcPct val="177500"/>
              </a:lnSpc>
              <a:spcBef>
                <a:spcPts val="70"/>
              </a:spcBef>
            </a:pPr>
            <a:r>
              <a:rPr dirty="0" sz="650" spc="-40">
                <a:solidFill>
                  <a:srgbClr val="221815"/>
                </a:solidFill>
                <a:latin typeface="Lucida Sans Unicode"/>
                <a:cs typeface="Lucida Sans Unicode"/>
              </a:rPr>
              <a:t>L3  </a:t>
            </a:r>
            <a:r>
              <a:rPr dirty="0" sz="650" spc="-30">
                <a:solidFill>
                  <a:srgbClr val="221815"/>
                </a:solidFill>
                <a:latin typeface="Lucida Sans Unicode"/>
                <a:cs typeface="Lucida Sans Unicode"/>
              </a:rPr>
              <a:t>N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6928122" y="2345219"/>
            <a:ext cx="228600" cy="398145"/>
          </a:xfrm>
          <a:prstGeom prst="rect">
            <a:avLst/>
          </a:prstGeom>
        </p:spPr>
        <p:txBody>
          <a:bodyPr wrap="square" lIns="0" tIns="15875" rIns="0" bIns="0" rtlCol="0" vert="vert270">
            <a:spAutoFit/>
          </a:bodyPr>
          <a:lstStyle/>
          <a:p>
            <a:pPr algn="ctr">
              <a:lnSpc>
                <a:spcPts val="735"/>
              </a:lnSpc>
              <a:spcBef>
                <a:spcPts val="125"/>
              </a:spcBef>
            </a:pPr>
            <a:r>
              <a:rPr dirty="0" sz="650">
                <a:solidFill>
                  <a:srgbClr val="221815"/>
                </a:solidFill>
                <a:latin typeface="Lucida Sans Unicode"/>
                <a:cs typeface="Lucida Sans Unicode"/>
              </a:rPr>
              <a:t>EPS</a:t>
            </a:r>
            <a:endParaRPr sz="650">
              <a:latin typeface="Lucida Sans Unicode"/>
              <a:cs typeface="Lucida Sans Unicode"/>
            </a:endParaRPr>
          </a:p>
          <a:p>
            <a:pPr algn="ctr">
              <a:lnSpc>
                <a:spcPts val="735"/>
              </a:lnSpc>
            </a:pPr>
            <a:r>
              <a:rPr dirty="0" sz="650" spc="-5">
                <a:solidFill>
                  <a:srgbClr val="221815"/>
                </a:solidFill>
                <a:latin typeface="Lucida Sans Unicode"/>
                <a:cs typeface="Lucida Sans Unicode"/>
              </a:rPr>
              <a:t>(Of</a:t>
            </a:r>
            <a:r>
              <a:rPr dirty="0" sz="650">
                <a:solidFill>
                  <a:srgbClr val="221815"/>
                </a:solidFill>
                <a:latin typeface="Lucida Sans Unicode"/>
                <a:cs typeface="Lucida Sans Unicode"/>
              </a:rPr>
              <a:t>f</a:t>
            </a:r>
            <a:r>
              <a:rPr dirty="0" sz="650" spc="-40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650" spc="-5">
                <a:solidFill>
                  <a:srgbClr val="221815"/>
                </a:solidFill>
                <a:latin typeface="Lucida Sans Unicode"/>
                <a:cs typeface="Lucida Sans Unicode"/>
              </a:rPr>
              <a:t>grid)</a:t>
            </a:r>
            <a:endParaRPr sz="6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2891" y="544058"/>
            <a:ext cx="144780" cy="135255"/>
          </a:xfrm>
          <a:custGeom>
            <a:avLst/>
            <a:gdLst/>
            <a:ahLst/>
            <a:cxnLst/>
            <a:rect l="l" t="t" r="r" b="b"/>
            <a:pathLst>
              <a:path w="144780" h="135254">
                <a:moveTo>
                  <a:pt x="138099" y="0"/>
                </a:moveTo>
                <a:lnTo>
                  <a:pt x="43535" y="0"/>
                </a:lnTo>
                <a:lnTo>
                  <a:pt x="25133" y="3021"/>
                </a:lnTo>
                <a:lnTo>
                  <a:pt x="11456" y="11401"/>
                </a:lnTo>
                <a:lnTo>
                  <a:pt x="2935" y="24110"/>
                </a:lnTo>
                <a:lnTo>
                  <a:pt x="0" y="40119"/>
                </a:lnTo>
                <a:lnTo>
                  <a:pt x="3078" y="56425"/>
                </a:lnTo>
                <a:lnTo>
                  <a:pt x="11809" y="69280"/>
                </a:lnTo>
                <a:lnTo>
                  <a:pt x="25433" y="77707"/>
                </a:lnTo>
                <a:lnTo>
                  <a:pt x="43192" y="80733"/>
                </a:lnTo>
                <a:lnTo>
                  <a:pt x="109867" y="80733"/>
                </a:lnTo>
                <a:lnTo>
                  <a:pt x="113385" y="84531"/>
                </a:lnTo>
                <a:lnTo>
                  <a:pt x="113385" y="98209"/>
                </a:lnTo>
                <a:lnTo>
                  <a:pt x="109588" y="102768"/>
                </a:lnTo>
                <a:lnTo>
                  <a:pt x="1892" y="102768"/>
                </a:lnTo>
                <a:lnTo>
                  <a:pt x="1892" y="134861"/>
                </a:lnTo>
                <a:lnTo>
                  <a:pt x="100393" y="134861"/>
                </a:lnTo>
                <a:lnTo>
                  <a:pt x="119465" y="131683"/>
                </a:lnTo>
                <a:lnTo>
                  <a:pt x="133191" y="122916"/>
                </a:lnTo>
                <a:lnTo>
                  <a:pt x="141487" y="109711"/>
                </a:lnTo>
                <a:lnTo>
                  <a:pt x="144272" y="93218"/>
                </a:lnTo>
                <a:lnTo>
                  <a:pt x="141295" y="75210"/>
                </a:lnTo>
                <a:lnTo>
                  <a:pt x="132676" y="62352"/>
                </a:lnTo>
                <a:lnTo>
                  <a:pt x="118886" y="54639"/>
                </a:lnTo>
                <a:lnTo>
                  <a:pt x="100393" y="52070"/>
                </a:lnTo>
                <a:lnTo>
                  <a:pt x="36423" y="52070"/>
                </a:lnTo>
                <a:lnTo>
                  <a:pt x="32943" y="48539"/>
                </a:lnTo>
                <a:lnTo>
                  <a:pt x="32943" y="35712"/>
                </a:lnTo>
                <a:lnTo>
                  <a:pt x="36334" y="32105"/>
                </a:lnTo>
                <a:lnTo>
                  <a:pt x="138099" y="32105"/>
                </a:lnTo>
                <a:lnTo>
                  <a:pt x="138099" y="0"/>
                </a:lnTo>
                <a:close/>
              </a:path>
            </a:pathLst>
          </a:custGeom>
          <a:solidFill>
            <a:srgbClr val="221815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985554" y="542365"/>
            <a:ext cx="678815" cy="223520"/>
            <a:chOff x="985554" y="542365"/>
            <a:chExt cx="678815" cy="223520"/>
          </a:xfrm>
        </p:grpSpPr>
        <p:sp>
          <p:nvSpPr>
            <p:cNvPr id="4" name="object 4"/>
            <p:cNvSpPr/>
            <p:nvPr/>
          </p:nvSpPr>
          <p:spPr>
            <a:xfrm>
              <a:off x="1158595" y="542366"/>
              <a:ext cx="304800" cy="137160"/>
            </a:xfrm>
            <a:custGeom>
              <a:avLst/>
              <a:gdLst/>
              <a:ahLst/>
              <a:cxnLst/>
              <a:rect l="l" t="t" r="r" b="b"/>
              <a:pathLst>
                <a:path w="304800" h="137159">
                  <a:moveTo>
                    <a:pt x="115836" y="104470"/>
                  </a:moveTo>
                  <a:lnTo>
                    <a:pt x="32080" y="104470"/>
                  </a:lnTo>
                  <a:lnTo>
                    <a:pt x="32080" y="1600"/>
                  </a:lnTo>
                  <a:lnTo>
                    <a:pt x="0" y="1600"/>
                  </a:lnTo>
                  <a:lnTo>
                    <a:pt x="0" y="104470"/>
                  </a:lnTo>
                  <a:lnTo>
                    <a:pt x="0" y="136220"/>
                  </a:lnTo>
                  <a:lnTo>
                    <a:pt x="115836" y="136220"/>
                  </a:lnTo>
                  <a:lnTo>
                    <a:pt x="115836" y="104470"/>
                  </a:lnTo>
                  <a:close/>
                </a:path>
                <a:path w="304800" h="137159">
                  <a:moveTo>
                    <a:pt x="304774" y="136550"/>
                  </a:moveTo>
                  <a:lnTo>
                    <a:pt x="228295" y="9525"/>
                  </a:lnTo>
                  <a:lnTo>
                    <a:pt x="225285" y="4495"/>
                  </a:lnTo>
                  <a:lnTo>
                    <a:pt x="220814" y="0"/>
                  </a:lnTo>
                  <a:lnTo>
                    <a:pt x="206121" y="0"/>
                  </a:lnTo>
                  <a:lnTo>
                    <a:pt x="201460" y="4419"/>
                  </a:lnTo>
                  <a:lnTo>
                    <a:pt x="122085" y="136550"/>
                  </a:lnTo>
                  <a:lnTo>
                    <a:pt x="158991" y="136550"/>
                  </a:lnTo>
                  <a:lnTo>
                    <a:pt x="212598" y="45935"/>
                  </a:lnTo>
                  <a:lnTo>
                    <a:pt x="231228" y="77228"/>
                  </a:lnTo>
                  <a:lnTo>
                    <a:pt x="207187" y="77228"/>
                  </a:lnTo>
                  <a:lnTo>
                    <a:pt x="190881" y="105194"/>
                  </a:lnTo>
                  <a:lnTo>
                    <a:pt x="247815" y="105194"/>
                  </a:lnTo>
                  <a:lnTo>
                    <a:pt x="266522" y="136550"/>
                  </a:lnTo>
                  <a:lnTo>
                    <a:pt x="304774" y="13655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69247" y="544059"/>
              <a:ext cx="188595" cy="135255"/>
            </a:xfrm>
            <a:custGeom>
              <a:avLst/>
              <a:gdLst/>
              <a:ahLst/>
              <a:cxnLst/>
              <a:rect l="l" t="t" r="r" b="b"/>
              <a:pathLst>
                <a:path w="188594" h="135254">
                  <a:moveTo>
                    <a:pt x="182752" y="0"/>
                  </a:moveTo>
                  <a:lnTo>
                    <a:pt x="139572" y="0"/>
                  </a:lnTo>
                  <a:lnTo>
                    <a:pt x="94907" y="44018"/>
                  </a:lnTo>
                  <a:lnTo>
                    <a:pt x="49606" y="0"/>
                  </a:lnTo>
                  <a:lnTo>
                    <a:pt x="4737" y="0"/>
                  </a:lnTo>
                  <a:lnTo>
                    <a:pt x="72085" y="64960"/>
                  </a:lnTo>
                  <a:lnTo>
                    <a:pt x="0" y="134861"/>
                  </a:lnTo>
                  <a:lnTo>
                    <a:pt x="43103" y="134861"/>
                  </a:lnTo>
                  <a:lnTo>
                    <a:pt x="92722" y="86055"/>
                  </a:lnTo>
                  <a:lnTo>
                    <a:pt x="142849" y="134861"/>
                  </a:lnTo>
                  <a:lnTo>
                    <a:pt x="188290" y="134861"/>
                  </a:lnTo>
                  <a:lnTo>
                    <a:pt x="115417" y="64935"/>
                  </a:lnTo>
                  <a:lnTo>
                    <a:pt x="182752" y="0"/>
                  </a:lnTo>
                  <a:close/>
                </a:path>
              </a:pathLst>
            </a:custGeom>
            <a:solidFill>
              <a:srgbClr val="FA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85545" y="544067"/>
              <a:ext cx="678815" cy="222250"/>
            </a:xfrm>
            <a:custGeom>
              <a:avLst/>
              <a:gdLst/>
              <a:ahLst/>
              <a:cxnLst/>
              <a:rect l="l" t="t" r="r" b="b"/>
              <a:pathLst>
                <a:path w="678814" h="222250">
                  <a:moveTo>
                    <a:pt x="162077" y="66141"/>
                  </a:moveTo>
                  <a:lnTo>
                    <a:pt x="157200" y="39357"/>
                  </a:lnTo>
                  <a:lnTo>
                    <a:pt x="152476" y="32105"/>
                  </a:lnTo>
                  <a:lnTo>
                    <a:pt x="143573" y="18453"/>
                  </a:lnTo>
                  <a:lnTo>
                    <a:pt x="129997" y="9626"/>
                  </a:lnTo>
                  <a:lnTo>
                    <a:pt x="129997" y="67170"/>
                  </a:lnTo>
                  <a:lnTo>
                    <a:pt x="127469" y="81546"/>
                  </a:lnTo>
                  <a:lnTo>
                    <a:pt x="120408" y="92798"/>
                  </a:lnTo>
                  <a:lnTo>
                    <a:pt x="109639" y="100139"/>
                  </a:lnTo>
                  <a:lnTo>
                    <a:pt x="95948" y="102768"/>
                  </a:lnTo>
                  <a:lnTo>
                    <a:pt x="65633" y="102768"/>
                  </a:lnTo>
                  <a:lnTo>
                    <a:pt x="52235" y="100139"/>
                  </a:lnTo>
                  <a:lnTo>
                    <a:pt x="41617" y="92786"/>
                  </a:lnTo>
                  <a:lnTo>
                    <a:pt x="34620" y="81521"/>
                  </a:lnTo>
                  <a:lnTo>
                    <a:pt x="32092" y="67170"/>
                  </a:lnTo>
                  <a:lnTo>
                    <a:pt x="34620" y="52857"/>
                  </a:lnTo>
                  <a:lnTo>
                    <a:pt x="41630" y="41783"/>
                  </a:lnTo>
                  <a:lnTo>
                    <a:pt x="52260" y="34645"/>
                  </a:lnTo>
                  <a:lnTo>
                    <a:pt x="65633" y="32105"/>
                  </a:lnTo>
                  <a:lnTo>
                    <a:pt x="95948" y="32105"/>
                  </a:lnTo>
                  <a:lnTo>
                    <a:pt x="109689" y="34671"/>
                  </a:lnTo>
                  <a:lnTo>
                    <a:pt x="120459" y="41859"/>
                  </a:lnTo>
                  <a:lnTo>
                    <a:pt x="127482" y="52933"/>
                  </a:lnTo>
                  <a:lnTo>
                    <a:pt x="129997" y="67170"/>
                  </a:lnTo>
                  <a:lnTo>
                    <a:pt x="129997" y="9626"/>
                  </a:lnTo>
                  <a:lnTo>
                    <a:pt x="122656" y="4851"/>
                  </a:lnTo>
                  <a:lnTo>
                    <a:pt x="95948" y="0"/>
                  </a:lnTo>
                  <a:lnTo>
                    <a:pt x="65633" y="0"/>
                  </a:lnTo>
                  <a:lnTo>
                    <a:pt x="39535" y="4775"/>
                  </a:lnTo>
                  <a:lnTo>
                    <a:pt x="18732" y="18237"/>
                  </a:lnTo>
                  <a:lnTo>
                    <a:pt x="4978" y="39116"/>
                  </a:lnTo>
                  <a:lnTo>
                    <a:pt x="0" y="66141"/>
                  </a:lnTo>
                  <a:lnTo>
                    <a:pt x="4927" y="93218"/>
                  </a:lnTo>
                  <a:lnTo>
                    <a:pt x="18618" y="115023"/>
                  </a:lnTo>
                  <a:lnTo>
                    <a:pt x="39408" y="129565"/>
                  </a:lnTo>
                  <a:lnTo>
                    <a:pt x="65633" y="134848"/>
                  </a:lnTo>
                  <a:lnTo>
                    <a:pt x="95948" y="134848"/>
                  </a:lnTo>
                  <a:lnTo>
                    <a:pt x="122542" y="129565"/>
                  </a:lnTo>
                  <a:lnTo>
                    <a:pt x="143471" y="115023"/>
                  </a:lnTo>
                  <a:lnTo>
                    <a:pt x="151168" y="102768"/>
                  </a:lnTo>
                  <a:lnTo>
                    <a:pt x="157162" y="93218"/>
                  </a:lnTo>
                  <a:lnTo>
                    <a:pt x="162077" y="66141"/>
                  </a:lnTo>
                  <a:close/>
                </a:path>
                <a:path w="678814" h="222250">
                  <a:moveTo>
                    <a:pt x="360019" y="181737"/>
                  </a:moveTo>
                  <a:lnTo>
                    <a:pt x="358521" y="172732"/>
                  </a:lnTo>
                  <a:lnTo>
                    <a:pt x="354164" y="165887"/>
                  </a:lnTo>
                  <a:lnTo>
                    <a:pt x="347192" y="161544"/>
                  </a:lnTo>
                  <a:lnTo>
                    <a:pt x="337794" y="160007"/>
                  </a:lnTo>
                  <a:lnTo>
                    <a:pt x="295059" y="160007"/>
                  </a:lnTo>
                  <a:lnTo>
                    <a:pt x="295059" y="220776"/>
                  </a:lnTo>
                  <a:lnTo>
                    <a:pt x="305587" y="220776"/>
                  </a:lnTo>
                  <a:lnTo>
                    <a:pt x="305587" y="170624"/>
                  </a:lnTo>
                  <a:lnTo>
                    <a:pt x="345236" y="170624"/>
                  </a:lnTo>
                  <a:lnTo>
                    <a:pt x="349656" y="175069"/>
                  </a:lnTo>
                  <a:lnTo>
                    <a:pt x="349656" y="188925"/>
                  </a:lnTo>
                  <a:lnTo>
                    <a:pt x="345236" y="193611"/>
                  </a:lnTo>
                  <a:lnTo>
                    <a:pt x="313372" y="193611"/>
                  </a:lnTo>
                  <a:lnTo>
                    <a:pt x="313372" y="203898"/>
                  </a:lnTo>
                  <a:lnTo>
                    <a:pt x="337794" y="203898"/>
                  </a:lnTo>
                  <a:lnTo>
                    <a:pt x="347192" y="202285"/>
                  </a:lnTo>
                  <a:lnTo>
                    <a:pt x="354164" y="197751"/>
                  </a:lnTo>
                  <a:lnTo>
                    <a:pt x="358521" y="190741"/>
                  </a:lnTo>
                  <a:lnTo>
                    <a:pt x="360019" y="181737"/>
                  </a:lnTo>
                  <a:close/>
                </a:path>
                <a:path w="678814" h="222250">
                  <a:moveTo>
                    <a:pt x="439077" y="189750"/>
                  </a:moveTo>
                  <a:lnTo>
                    <a:pt x="436892" y="177673"/>
                  </a:lnTo>
                  <a:lnTo>
                    <a:pt x="432308" y="170624"/>
                  </a:lnTo>
                  <a:lnTo>
                    <a:pt x="430784" y="168275"/>
                  </a:lnTo>
                  <a:lnTo>
                    <a:pt x="428459" y="166776"/>
                  </a:lnTo>
                  <a:lnTo>
                    <a:pt x="428459" y="190271"/>
                  </a:lnTo>
                  <a:lnTo>
                    <a:pt x="427037" y="198221"/>
                  </a:lnTo>
                  <a:lnTo>
                    <a:pt x="423087" y="204520"/>
                  </a:lnTo>
                  <a:lnTo>
                    <a:pt x="417029" y="208673"/>
                  </a:lnTo>
                  <a:lnTo>
                    <a:pt x="409321" y="210172"/>
                  </a:lnTo>
                  <a:lnTo>
                    <a:pt x="394525" y="210172"/>
                  </a:lnTo>
                  <a:lnTo>
                    <a:pt x="386943" y="208673"/>
                  </a:lnTo>
                  <a:lnTo>
                    <a:pt x="380961" y="204520"/>
                  </a:lnTo>
                  <a:lnTo>
                    <a:pt x="377037" y="198221"/>
                  </a:lnTo>
                  <a:lnTo>
                    <a:pt x="375627" y="190271"/>
                  </a:lnTo>
                  <a:lnTo>
                    <a:pt x="377050" y="182333"/>
                  </a:lnTo>
                  <a:lnTo>
                    <a:pt x="381000" y="176123"/>
                  </a:lnTo>
                  <a:lnTo>
                    <a:pt x="386981" y="172072"/>
                  </a:lnTo>
                  <a:lnTo>
                    <a:pt x="394525" y="170624"/>
                  </a:lnTo>
                  <a:lnTo>
                    <a:pt x="409321" y="170624"/>
                  </a:lnTo>
                  <a:lnTo>
                    <a:pt x="417029" y="172085"/>
                  </a:lnTo>
                  <a:lnTo>
                    <a:pt x="423087" y="176149"/>
                  </a:lnTo>
                  <a:lnTo>
                    <a:pt x="427037" y="182372"/>
                  </a:lnTo>
                  <a:lnTo>
                    <a:pt x="428459" y="190271"/>
                  </a:lnTo>
                  <a:lnTo>
                    <a:pt x="428459" y="166776"/>
                  </a:lnTo>
                  <a:lnTo>
                    <a:pt x="421373" y="162179"/>
                  </a:lnTo>
                  <a:lnTo>
                    <a:pt x="409321" y="160007"/>
                  </a:lnTo>
                  <a:lnTo>
                    <a:pt x="394525" y="160007"/>
                  </a:lnTo>
                  <a:lnTo>
                    <a:pt x="382752" y="162140"/>
                  </a:lnTo>
                  <a:lnTo>
                    <a:pt x="373405" y="168186"/>
                  </a:lnTo>
                  <a:lnTo>
                    <a:pt x="367233" y="177571"/>
                  </a:lnTo>
                  <a:lnTo>
                    <a:pt x="365010" y="189750"/>
                  </a:lnTo>
                  <a:lnTo>
                    <a:pt x="367233" y="202044"/>
                  </a:lnTo>
                  <a:lnTo>
                    <a:pt x="373405" y="211886"/>
                  </a:lnTo>
                  <a:lnTo>
                    <a:pt x="382752" y="218414"/>
                  </a:lnTo>
                  <a:lnTo>
                    <a:pt x="394525" y="220776"/>
                  </a:lnTo>
                  <a:lnTo>
                    <a:pt x="409321" y="220776"/>
                  </a:lnTo>
                  <a:lnTo>
                    <a:pt x="421271" y="218414"/>
                  </a:lnTo>
                  <a:lnTo>
                    <a:pt x="430682" y="211886"/>
                  </a:lnTo>
                  <a:lnTo>
                    <a:pt x="431761" y="210172"/>
                  </a:lnTo>
                  <a:lnTo>
                    <a:pt x="436854" y="202044"/>
                  </a:lnTo>
                  <a:lnTo>
                    <a:pt x="439077" y="189750"/>
                  </a:lnTo>
                  <a:close/>
                </a:path>
                <a:path w="678814" h="222250">
                  <a:moveTo>
                    <a:pt x="538708" y="160007"/>
                  </a:moveTo>
                  <a:lnTo>
                    <a:pt x="526834" y="160007"/>
                  </a:lnTo>
                  <a:lnTo>
                    <a:pt x="502094" y="206730"/>
                  </a:lnTo>
                  <a:lnTo>
                    <a:pt x="478599" y="160007"/>
                  </a:lnTo>
                  <a:lnTo>
                    <a:pt x="465797" y="160007"/>
                  </a:lnTo>
                  <a:lnTo>
                    <a:pt x="481596" y="190182"/>
                  </a:lnTo>
                  <a:lnTo>
                    <a:pt x="472414" y="206730"/>
                  </a:lnTo>
                  <a:lnTo>
                    <a:pt x="447840" y="160007"/>
                  </a:lnTo>
                  <a:lnTo>
                    <a:pt x="435140" y="160007"/>
                  </a:lnTo>
                  <a:lnTo>
                    <a:pt x="467817" y="220535"/>
                  </a:lnTo>
                  <a:lnTo>
                    <a:pt x="469722" y="221627"/>
                  </a:lnTo>
                  <a:lnTo>
                    <a:pt x="474256" y="221627"/>
                  </a:lnTo>
                  <a:lnTo>
                    <a:pt x="476338" y="220535"/>
                  </a:lnTo>
                  <a:lnTo>
                    <a:pt x="486956" y="200469"/>
                  </a:lnTo>
                  <a:lnTo>
                    <a:pt x="496328" y="218274"/>
                  </a:lnTo>
                  <a:lnTo>
                    <a:pt x="497484" y="220535"/>
                  </a:lnTo>
                  <a:lnTo>
                    <a:pt x="499503" y="221627"/>
                  </a:lnTo>
                  <a:lnTo>
                    <a:pt x="503999" y="221627"/>
                  </a:lnTo>
                  <a:lnTo>
                    <a:pt x="506018" y="220535"/>
                  </a:lnTo>
                  <a:lnTo>
                    <a:pt x="538708" y="160007"/>
                  </a:lnTo>
                  <a:close/>
                </a:path>
                <a:path w="678814" h="222250">
                  <a:moveTo>
                    <a:pt x="597090" y="185420"/>
                  </a:moveTo>
                  <a:lnTo>
                    <a:pt x="563372" y="185420"/>
                  </a:lnTo>
                  <a:lnTo>
                    <a:pt x="563372" y="194360"/>
                  </a:lnTo>
                  <a:lnTo>
                    <a:pt x="597090" y="194360"/>
                  </a:lnTo>
                  <a:lnTo>
                    <a:pt x="597090" y="185420"/>
                  </a:lnTo>
                  <a:close/>
                </a:path>
                <a:path w="678814" h="222250">
                  <a:moveTo>
                    <a:pt x="599414" y="210172"/>
                  </a:moveTo>
                  <a:lnTo>
                    <a:pt x="555612" y="210172"/>
                  </a:lnTo>
                  <a:lnTo>
                    <a:pt x="555612" y="170624"/>
                  </a:lnTo>
                  <a:lnTo>
                    <a:pt x="599325" y="170624"/>
                  </a:lnTo>
                  <a:lnTo>
                    <a:pt x="599325" y="160007"/>
                  </a:lnTo>
                  <a:lnTo>
                    <a:pt x="545071" y="160007"/>
                  </a:lnTo>
                  <a:lnTo>
                    <a:pt x="545071" y="220776"/>
                  </a:lnTo>
                  <a:lnTo>
                    <a:pt x="599414" y="220776"/>
                  </a:lnTo>
                  <a:lnTo>
                    <a:pt x="599414" y="210172"/>
                  </a:lnTo>
                  <a:close/>
                </a:path>
                <a:path w="678814" h="222250">
                  <a:moveTo>
                    <a:pt x="678332" y="220776"/>
                  </a:moveTo>
                  <a:lnTo>
                    <a:pt x="660044" y="202298"/>
                  </a:lnTo>
                  <a:lnTo>
                    <a:pt x="667880" y="199288"/>
                  </a:lnTo>
                  <a:lnTo>
                    <a:pt x="672579" y="192201"/>
                  </a:lnTo>
                  <a:lnTo>
                    <a:pt x="672579" y="182168"/>
                  </a:lnTo>
                  <a:lnTo>
                    <a:pt x="671080" y="172999"/>
                  </a:lnTo>
                  <a:lnTo>
                    <a:pt x="666737" y="166014"/>
                  </a:lnTo>
                  <a:lnTo>
                    <a:pt x="659803" y="161569"/>
                  </a:lnTo>
                  <a:lnTo>
                    <a:pt x="650506" y="160007"/>
                  </a:lnTo>
                  <a:lnTo>
                    <a:pt x="606869" y="160007"/>
                  </a:lnTo>
                  <a:lnTo>
                    <a:pt x="606869" y="220776"/>
                  </a:lnTo>
                  <a:lnTo>
                    <a:pt x="617397" y="220776"/>
                  </a:lnTo>
                  <a:lnTo>
                    <a:pt x="617397" y="170624"/>
                  </a:lnTo>
                  <a:lnTo>
                    <a:pt x="657796" y="170624"/>
                  </a:lnTo>
                  <a:lnTo>
                    <a:pt x="662127" y="174472"/>
                  </a:lnTo>
                  <a:lnTo>
                    <a:pt x="662127" y="190182"/>
                  </a:lnTo>
                  <a:lnTo>
                    <a:pt x="658114" y="194538"/>
                  </a:lnTo>
                  <a:lnTo>
                    <a:pt x="625195" y="194538"/>
                  </a:lnTo>
                  <a:lnTo>
                    <a:pt x="625195" y="203898"/>
                  </a:lnTo>
                  <a:lnTo>
                    <a:pt x="647915" y="203898"/>
                  </a:lnTo>
                  <a:lnTo>
                    <a:pt x="663295" y="220776"/>
                  </a:lnTo>
                  <a:lnTo>
                    <a:pt x="678332" y="220776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67154" y="406335"/>
            <a:ext cx="447675" cy="444500"/>
            <a:chOff x="367154" y="406335"/>
            <a:chExt cx="447675" cy="4445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156" y="406336"/>
              <a:ext cx="447205" cy="4444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7144" y="406336"/>
              <a:ext cx="447675" cy="444500"/>
            </a:xfrm>
            <a:custGeom>
              <a:avLst/>
              <a:gdLst/>
              <a:ahLst/>
              <a:cxnLst/>
              <a:rect l="l" t="t" r="r" b="b"/>
              <a:pathLst>
                <a:path w="447675" h="444500">
                  <a:moveTo>
                    <a:pt x="223507" y="315137"/>
                  </a:moveTo>
                  <a:lnTo>
                    <a:pt x="12" y="444461"/>
                  </a:lnTo>
                  <a:lnTo>
                    <a:pt x="126352" y="444461"/>
                  </a:lnTo>
                  <a:lnTo>
                    <a:pt x="134493" y="440067"/>
                  </a:lnTo>
                  <a:lnTo>
                    <a:pt x="139725" y="433387"/>
                  </a:lnTo>
                  <a:lnTo>
                    <a:pt x="223507" y="315137"/>
                  </a:lnTo>
                  <a:close/>
                </a:path>
                <a:path w="447675" h="444500">
                  <a:moveTo>
                    <a:pt x="447217" y="0"/>
                  </a:moveTo>
                  <a:lnTo>
                    <a:pt x="330085" y="0"/>
                  </a:lnTo>
                  <a:lnTo>
                    <a:pt x="323113" y="876"/>
                  </a:lnTo>
                  <a:lnTo>
                    <a:pt x="316750" y="3340"/>
                  </a:lnTo>
                  <a:lnTo>
                    <a:pt x="311200" y="7226"/>
                  </a:lnTo>
                  <a:lnTo>
                    <a:pt x="306654" y="12331"/>
                  </a:lnTo>
                  <a:lnTo>
                    <a:pt x="223532" y="129311"/>
                  </a:lnTo>
                  <a:lnTo>
                    <a:pt x="140487" y="12293"/>
                  </a:lnTo>
                  <a:lnTo>
                    <a:pt x="135928" y="7137"/>
                  </a:lnTo>
                  <a:lnTo>
                    <a:pt x="130441" y="3314"/>
                  </a:lnTo>
                  <a:lnTo>
                    <a:pt x="124091" y="863"/>
                  </a:lnTo>
                  <a:lnTo>
                    <a:pt x="117094" y="0"/>
                  </a:lnTo>
                  <a:lnTo>
                    <a:pt x="0" y="0"/>
                  </a:lnTo>
                  <a:lnTo>
                    <a:pt x="447217" y="444449"/>
                  </a:lnTo>
                  <a:lnTo>
                    <a:pt x="223558" y="129336"/>
                  </a:lnTo>
                  <a:lnTo>
                    <a:pt x="447217" y="0"/>
                  </a:lnTo>
                  <a:close/>
                </a:path>
              </a:pathLst>
            </a:custGeom>
            <a:solidFill>
              <a:srgbClr val="FAB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2513121" y="8685662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7154" y="8685662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13121" y="9198884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513121" y="9369959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513121" y="9541033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513121" y="9712107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67154" y="9198884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7154" y="9369959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67154" y="9541033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67154" y="9712107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58489" y="9039137"/>
            <a:ext cx="4953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45" b="1">
                <a:solidFill>
                  <a:srgbClr val="221815"/>
                </a:solidFill>
                <a:latin typeface="Arial"/>
                <a:cs typeface="Arial"/>
              </a:rPr>
              <a:t>S</a:t>
            </a:r>
            <a:r>
              <a:rPr dirty="0" sz="700" spc="-75" b="1">
                <a:solidFill>
                  <a:srgbClr val="221815"/>
                </a:solidFill>
                <a:latin typeface="Arial"/>
                <a:cs typeface="Arial"/>
              </a:rPr>
              <a:t>T</a:t>
            </a:r>
            <a:r>
              <a:rPr dirty="0" sz="700" spc="-10" b="1">
                <a:solidFill>
                  <a:srgbClr val="221815"/>
                </a:solidFill>
                <a:latin typeface="Arial"/>
                <a:cs typeface="Arial"/>
              </a:rPr>
              <a:t>AN</a:t>
            </a:r>
            <a:r>
              <a:rPr dirty="0" sz="700" spc="-15" b="1">
                <a:solidFill>
                  <a:srgbClr val="221815"/>
                </a:solidFill>
                <a:latin typeface="Arial"/>
                <a:cs typeface="Arial"/>
              </a:rPr>
              <a:t>D</a:t>
            </a:r>
            <a:r>
              <a:rPr dirty="0" sz="700" spc="-35" b="1">
                <a:solidFill>
                  <a:srgbClr val="221815"/>
                </a:solidFill>
                <a:latin typeface="Arial"/>
                <a:cs typeface="Arial"/>
              </a:rPr>
              <a:t>ARD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0414" y="9217026"/>
            <a:ext cx="2654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70">
                <a:solidFill>
                  <a:srgbClr val="221815"/>
                </a:solidFill>
                <a:latin typeface="Arial MT"/>
                <a:cs typeface="Arial MT"/>
              </a:rPr>
              <a:t>S</a:t>
            </a:r>
            <a:r>
              <a:rPr dirty="0" sz="700" spc="-65">
                <a:solidFill>
                  <a:srgbClr val="221815"/>
                </a:solidFill>
                <a:latin typeface="Arial MT"/>
                <a:cs typeface="Arial MT"/>
              </a:rPr>
              <a:t>a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f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ety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0414" y="9388514"/>
            <a:ext cx="217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EMC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0414" y="9560002"/>
            <a:ext cx="5130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Certific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a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tion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513120" y="4066656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4622038" y="0"/>
                </a:moveTo>
                <a:lnTo>
                  <a:pt x="0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513120" y="4237731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4622038" y="0"/>
                </a:moveTo>
                <a:lnTo>
                  <a:pt x="0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513120" y="4408805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4622038" y="0"/>
                </a:moveTo>
                <a:lnTo>
                  <a:pt x="0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513121" y="4579879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513121" y="4922027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513121" y="5093103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513121" y="5264177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513121" y="5948473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513121" y="6119548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513121" y="6290622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513121" y="6461696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513121" y="6632771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513121" y="6803845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513121" y="6974919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513121" y="7145993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513121" y="7317068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513121" y="7488142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513121" y="7659216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513121" y="8172439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513121" y="8343513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513121" y="8001365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358489" y="4440660"/>
            <a:ext cx="6540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60" b="1">
                <a:solidFill>
                  <a:srgbClr val="221815"/>
                </a:solidFill>
                <a:latin typeface="Arial"/>
                <a:cs typeface="Arial"/>
              </a:rPr>
              <a:t>B</a:t>
            </a:r>
            <a:r>
              <a:rPr dirty="0" sz="700" spc="-90" b="1">
                <a:solidFill>
                  <a:srgbClr val="221815"/>
                </a:solidFill>
                <a:latin typeface="Arial"/>
                <a:cs typeface="Arial"/>
              </a:rPr>
              <a:t>A</a:t>
            </a:r>
            <a:r>
              <a:rPr dirty="0" sz="700" spc="5" b="1">
                <a:solidFill>
                  <a:srgbClr val="221815"/>
                </a:solidFill>
                <a:latin typeface="Arial"/>
                <a:cs typeface="Arial"/>
              </a:rPr>
              <a:t>T</a:t>
            </a:r>
            <a:r>
              <a:rPr dirty="0" sz="700" spc="-40" b="1">
                <a:solidFill>
                  <a:srgbClr val="221815"/>
                </a:solidFill>
                <a:latin typeface="Arial"/>
                <a:cs typeface="Arial"/>
              </a:rPr>
              <a:t>TE</a:t>
            </a:r>
            <a:r>
              <a:rPr dirty="0" sz="700" spc="-55" b="1">
                <a:solidFill>
                  <a:srgbClr val="221815"/>
                </a:solidFill>
                <a:latin typeface="Arial"/>
                <a:cs typeface="Arial"/>
              </a:rPr>
              <a:t>R</a:t>
            </a:r>
            <a:r>
              <a:rPr dirty="0" sz="700" spc="-45" b="1">
                <a:solidFill>
                  <a:srgbClr val="221815"/>
                </a:solidFill>
                <a:latin typeface="Arial"/>
                <a:cs typeface="Arial"/>
              </a:rPr>
              <a:t>Y</a:t>
            </a:r>
            <a:r>
              <a:rPr dirty="0" sz="700" spc="-25" b="1">
                <a:solidFill>
                  <a:srgbClr val="221815"/>
                </a:solidFill>
                <a:latin typeface="Arial"/>
                <a:cs typeface="Arial"/>
              </a:rPr>
              <a:t> </a:t>
            </a:r>
            <a:r>
              <a:rPr dirty="0" sz="700" spc="5" b="1">
                <a:solidFill>
                  <a:srgbClr val="221815"/>
                </a:solidFill>
                <a:latin typeface="Arial"/>
                <a:cs typeface="Arial"/>
              </a:rPr>
              <a:t>D</a:t>
            </a:r>
            <a:r>
              <a:rPr dirty="0" sz="700" spc="-90" b="1">
                <a:solidFill>
                  <a:srgbClr val="221815"/>
                </a:solidFill>
                <a:latin typeface="Arial"/>
                <a:cs typeface="Arial"/>
              </a:rPr>
              <a:t>A</a:t>
            </a:r>
            <a:r>
              <a:rPr dirty="0" sz="700" spc="-40" b="1">
                <a:solidFill>
                  <a:srgbClr val="221815"/>
                </a:solidFill>
                <a:latin typeface="Arial"/>
                <a:cs typeface="Arial"/>
              </a:rPr>
              <a:t>T</a:t>
            </a:r>
            <a:r>
              <a:rPr dirty="0" sz="700" spc="-60" b="1">
                <a:solidFill>
                  <a:srgbClr val="221815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8445" y="4603898"/>
            <a:ext cx="5010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B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a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ttery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5">
                <a:solidFill>
                  <a:srgbClr val="221815"/>
                </a:solidFill>
                <a:latin typeface="Arial MT"/>
                <a:cs typeface="Arial MT"/>
              </a:rPr>
              <a:t>t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ype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8442" y="4775386"/>
            <a:ext cx="100139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Battery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voltage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range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[V]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78442" y="4946875"/>
            <a:ext cx="18973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Max.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continuous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charge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discharge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current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[A]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0420" y="3739794"/>
            <a:ext cx="97916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Nominal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AC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voltage</a:t>
            </a:r>
            <a:r>
              <a:rPr dirty="0" sz="700" spc="16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[V]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0420" y="3911282"/>
            <a:ext cx="11531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Nominal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grid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frequency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[Hz]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0416" y="4082541"/>
            <a:ext cx="11163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Displacement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power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factor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0416" y="4254026"/>
            <a:ext cx="9226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THDi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(rated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power)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0">
                <a:solidFill>
                  <a:srgbClr val="221815"/>
                </a:solidFill>
                <a:latin typeface="Arial MT"/>
                <a:cs typeface="Arial MT"/>
              </a:rPr>
              <a:t>[%]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67154" y="4408805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67154" y="4750953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67154" y="4922027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67154" y="4579879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67154" y="3895581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67154" y="4066656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67154" y="4237731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67154" y="5093103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67154" y="5264177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67154" y="5435251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67154" y="5606325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67154" y="5777399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67154" y="5948473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67154" y="6119548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67154" y="6290622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67154" y="6461696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67154" y="6632771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67154" y="6803845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67154" y="6974919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67154" y="7145993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67154" y="7317068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67154" y="7488142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67154" y="7659216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67154" y="7830291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67154" y="8001365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67154" y="8172439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67154" y="8343513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67154" y="8514588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513120" y="3895581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4622038" y="0"/>
                </a:moveTo>
                <a:lnTo>
                  <a:pt x="0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470420" y="5283610"/>
            <a:ext cx="10922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Nominal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output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power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[W]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70420" y="5455096"/>
            <a:ext cx="10521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60">
                <a:solidFill>
                  <a:srgbClr val="221815"/>
                </a:solidFill>
                <a:latin typeface="Arial MT"/>
                <a:cs typeface="Arial MT"/>
              </a:rPr>
              <a:t>P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eak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appa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r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ent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power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[</a:t>
            </a:r>
            <a:r>
              <a:rPr dirty="0" sz="700" spc="-70">
                <a:solidFill>
                  <a:srgbClr val="221815"/>
                </a:solidFill>
                <a:latin typeface="Arial MT"/>
                <a:cs typeface="Arial MT"/>
              </a:rPr>
              <a:t>V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A]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70420" y="5626581"/>
            <a:ext cx="10502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Max.continous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current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[A]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70420" y="5798067"/>
            <a:ext cx="14643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Nominal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voltage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[V];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Frequency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[Hz]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70420" y="5969553"/>
            <a:ext cx="6864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Switch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time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[ms]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70420" y="6141038"/>
            <a:ext cx="720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Parallel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30">
                <a:solidFill>
                  <a:srgbClr val="221815"/>
                </a:solidFill>
                <a:latin typeface="Arial MT"/>
                <a:cs typeface="Arial MT"/>
              </a:rPr>
              <a:t>op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e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r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a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tion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58497" y="6311101"/>
            <a:ext cx="6070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40" b="1">
                <a:solidFill>
                  <a:srgbClr val="221815"/>
                </a:solidFill>
                <a:latin typeface="Arial"/>
                <a:cs typeface="Arial"/>
              </a:rPr>
              <a:t>SYSTEM</a:t>
            </a:r>
            <a:r>
              <a:rPr dirty="0" sz="700" spc="-25" b="1">
                <a:solidFill>
                  <a:srgbClr val="221815"/>
                </a:solidFill>
                <a:latin typeface="Arial"/>
                <a:cs typeface="Arial"/>
              </a:rPr>
              <a:t> </a:t>
            </a:r>
            <a:r>
              <a:rPr dirty="0" sz="700" spc="5" b="1">
                <a:solidFill>
                  <a:srgbClr val="221815"/>
                </a:solidFill>
                <a:latin typeface="Arial"/>
                <a:cs typeface="Arial"/>
              </a:rPr>
              <a:t>D</a:t>
            </a:r>
            <a:r>
              <a:rPr dirty="0" sz="700" spc="-90" b="1">
                <a:solidFill>
                  <a:srgbClr val="221815"/>
                </a:solidFill>
                <a:latin typeface="Arial"/>
                <a:cs typeface="Arial"/>
              </a:rPr>
              <a:t>A</a:t>
            </a:r>
            <a:r>
              <a:rPr dirty="0" sz="700" spc="-40" b="1">
                <a:solidFill>
                  <a:srgbClr val="221815"/>
                </a:solidFill>
                <a:latin typeface="Arial"/>
                <a:cs typeface="Arial"/>
              </a:rPr>
              <a:t>T</a:t>
            </a:r>
            <a:r>
              <a:rPr dirty="0" sz="700" spc="-60" b="1">
                <a:solidFill>
                  <a:srgbClr val="221815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470420" y="6478053"/>
            <a:ext cx="7543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Max.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eMciency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0">
                <a:solidFill>
                  <a:srgbClr val="221815"/>
                </a:solidFill>
                <a:latin typeface="Arial MT"/>
                <a:cs typeface="Arial MT"/>
              </a:rPr>
              <a:t>[%]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70420" y="6649539"/>
            <a:ext cx="7772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Euro.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eMciency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0">
                <a:solidFill>
                  <a:srgbClr val="221815"/>
                </a:solidFill>
                <a:latin typeface="Arial MT"/>
                <a:cs typeface="Arial MT"/>
              </a:rPr>
              <a:t>[%]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445020" y="6821025"/>
            <a:ext cx="168846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B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a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ttery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cha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r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ge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discha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r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ge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ef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f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ciency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60">
                <a:solidFill>
                  <a:srgbClr val="221815"/>
                </a:solidFill>
                <a:latin typeface="Arial MT"/>
                <a:cs typeface="Arial MT"/>
              </a:rPr>
              <a:t>[%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]</a:t>
            </a:r>
            <a:r>
              <a:rPr dirty="0" baseline="34722" sz="600" spc="-112">
                <a:solidFill>
                  <a:srgbClr val="221815"/>
                </a:solidFill>
                <a:latin typeface="Cambria"/>
                <a:cs typeface="Cambria"/>
              </a:rPr>
              <a:t>①</a:t>
            </a:r>
            <a:endParaRPr baseline="34722" sz="600">
              <a:latin typeface="Cambria"/>
              <a:cs typeface="Cambria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70420" y="6992231"/>
            <a:ext cx="8661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Degree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5">
                <a:solidFill>
                  <a:srgbClr val="221815"/>
                </a:solidFill>
                <a:latin typeface="Arial MT"/>
                <a:cs typeface="Arial MT"/>
              </a:rPr>
              <a:t>of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protection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70420" y="7163716"/>
            <a:ext cx="13652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Operating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temperature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range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 [°C]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470420" y="7335202"/>
            <a:ext cx="10922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Max.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operation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altitude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[m]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70420" y="7506688"/>
            <a:ext cx="83946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0">
                <a:solidFill>
                  <a:srgbClr val="221815"/>
                </a:solidFill>
                <a:latin typeface="Arial MT"/>
                <a:cs typeface="Arial MT"/>
              </a:rPr>
              <a:t>R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e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l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a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tive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humidity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0">
                <a:solidFill>
                  <a:srgbClr val="221815"/>
                </a:solidFill>
                <a:latin typeface="Arial MT"/>
                <a:cs typeface="Arial MT"/>
              </a:rPr>
              <a:t>[%]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70420" y="7678173"/>
            <a:ext cx="10960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Typical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noise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emission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[dB]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70420" y="7849659"/>
            <a:ext cx="10198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Storage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temperature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[°C]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70420" y="8021145"/>
            <a:ext cx="11379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Dimensions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(W×H×D)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5">
                <a:solidFill>
                  <a:srgbClr val="221815"/>
                </a:solidFill>
                <a:latin typeface="Arial MT"/>
                <a:cs typeface="Arial MT"/>
              </a:rPr>
              <a:t>[mm]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70420" y="8192630"/>
            <a:ext cx="6299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Net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weight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[kg]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470420" y="8364116"/>
            <a:ext cx="7016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Cooling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concept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70420" y="8535602"/>
            <a:ext cx="10941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Communication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interfaces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4191099" y="3738984"/>
            <a:ext cx="12623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4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1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5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2</a:t>
            </a:r>
            <a:r>
              <a:rPr dirty="0" sz="700" spc="25">
                <a:solidFill>
                  <a:srgbClr val="221815"/>
                </a:solidFill>
                <a:latin typeface="Arial MT"/>
                <a:cs typeface="Arial MT"/>
              </a:rPr>
              <a:t>40;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35">
                <a:solidFill>
                  <a:srgbClr val="221815"/>
                </a:solidFill>
                <a:latin typeface="Arial MT"/>
                <a:cs typeface="Arial MT"/>
              </a:rPr>
              <a:t>400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230;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5">
                <a:solidFill>
                  <a:srgbClr val="221815"/>
                </a:solidFill>
                <a:latin typeface="Arial MT"/>
                <a:cs typeface="Arial MT"/>
              </a:rPr>
              <a:t>380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220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4668136" y="3910472"/>
            <a:ext cx="3079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50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35">
                <a:solidFill>
                  <a:srgbClr val="221815"/>
                </a:solidFill>
                <a:latin typeface="Arial MT"/>
                <a:cs typeface="Arial MT"/>
              </a:rPr>
              <a:t>60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4325160" y="4081960"/>
            <a:ext cx="9944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0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.</a:t>
            </a:r>
            <a:r>
              <a:rPr dirty="0" sz="700" spc="30">
                <a:solidFill>
                  <a:srgbClr val="221815"/>
                </a:solidFill>
                <a:latin typeface="Arial MT"/>
                <a:cs typeface="Arial MT"/>
              </a:rPr>
              <a:t>8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leading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~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0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.</a:t>
            </a:r>
            <a:r>
              <a:rPr dirty="0" sz="700" spc="30">
                <a:solidFill>
                  <a:srgbClr val="221815"/>
                </a:solidFill>
                <a:latin typeface="Arial MT"/>
                <a:cs typeface="Arial MT"/>
              </a:rPr>
              <a:t>8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lagging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747346" y="4253448"/>
            <a:ext cx="1498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&lt;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3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4047814" y="4594015"/>
            <a:ext cx="15430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Lithium-ion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battery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7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Lead-acid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Battery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4606276" y="4765501"/>
            <a:ext cx="42608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180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~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40">
                <a:solidFill>
                  <a:srgbClr val="221815"/>
                </a:solidFill>
                <a:latin typeface="Arial MT"/>
                <a:cs typeface="Arial MT"/>
              </a:rPr>
              <a:t>800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4754204" y="4936987"/>
            <a:ext cx="1301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30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4718893" y="6477062"/>
            <a:ext cx="201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9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8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.</a:t>
            </a:r>
            <a:r>
              <a:rPr dirty="0" sz="700" spc="45">
                <a:solidFill>
                  <a:srgbClr val="221815"/>
                </a:solidFill>
                <a:latin typeface="Arial MT"/>
                <a:cs typeface="Arial MT"/>
              </a:rPr>
              <a:t>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4731395" y="6648512"/>
            <a:ext cx="1771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9</a:t>
            </a:r>
            <a:r>
              <a:rPr dirty="0" sz="700" spc="-114">
                <a:solidFill>
                  <a:srgbClr val="221815"/>
                </a:solidFill>
                <a:latin typeface="Arial MT"/>
                <a:cs typeface="Arial MT"/>
              </a:rPr>
              <a:t>7</a:t>
            </a:r>
            <a:r>
              <a:rPr dirty="0" sz="700" spc="-50">
                <a:solidFill>
                  <a:srgbClr val="221815"/>
                </a:solidFill>
                <a:latin typeface="Arial MT"/>
                <a:cs typeface="Arial MT"/>
              </a:rPr>
              <a:t>.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7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609068" y="6820000"/>
            <a:ext cx="4216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9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8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.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5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9</a:t>
            </a:r>
            <a:r>
              <a:rPr dirty="0" sz="700" spc="-114">
                <a:solidFill>
                  <a:srgbClr val="221815"/>
                </a:solidFill>
                <a:latin typeface="Arial MT"/>
                <a:cs typeface="Arial MT"/>
              </a:rPr>
              <a:t>7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.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5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720506" y="6991412"/>
            <a:ext cx="1974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IP65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4192528" y="7162900"/>
            <a:ext cx="12528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-3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5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~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30">
                <a:solidFill>
                  <a:srgbClr val="221815"/>
                </a:solidFill>
                <a:latin typeface="Arial MT"/>
                <a:cs typeface="Arial MT"/>
              </a:rPr>
              <a:t>+6</a:t>
            </a:r>
            <a:r>
              <a:rPr dirty="0" sz="700" spc="45">
                <a:solidFill>
                  <a:srgbClr val="221815"/>
                </a:solidFill>
                <a:latin typeface="Arial MT"/>
                <a:cs typeface="Arial MT"/>
              </a:rPr>
              <a:t>0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(Dera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tin</a:t>
            </a: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g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abov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e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+45)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4676678" y="7334388"/>
            <a:ext cx="3098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&lt;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3</a:t>
            </a:r>
            <a:r>
              <a:rPr dirty="0" sz="700" spc="30">
                <a:solidFill>
                  <a:srgbClr val="221815"/>
                </a:solidFill>
                <a:latin typeface="Arial MT"/>
                <a:cs typeface="Arial MT"/>
              </a:rPr>
              <a:t>000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4418807" y="7505800"/>
            <a:ext cx="8001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4~100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(condensing)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4615454" y="7848688"/>
            <a:ext cx="40703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-4</a:t>
            </a:r>
            <a:r>
              <a:rPr dirty="0" sz="700" spc="30">
                <a:solidFill>
                  <a:srgbClr val="221815"/>
                </a:solidFill>
                <a:latin typeface="Arial MT"/>
                <a:cs typeface="Arial MT"/>
              </a:rPr>
              <a:t>0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~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5">
                <a:solidFill>
                  <a:srgbClr val="221815"/>
                </a:solidFill>
                <a:latin typeface="Arial MT"/>
                <a:cs typeface="Arial MT"/>
              </a:rPr>
              <a:t>+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70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4477494" y="8020112"/>
            <a:ext cx="6832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503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0">
                <a:solidFill>
                  <a:srgbClr val="221815"/>
                </a:solidFill>
                <a:latin typeface="Arial MT"/>
                <a:cs typeface="Arial MT"/>
              </a:rPr>
              <a:t>×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503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0">
                <a:solidFill>
                  <a:srgbClr val="221815"/>
                </a:solidFill>
                <a:latin typeface="Arial MT"/>
                <a:cs typeface="Arial MT"/>
              </a:rPr>
              <a:t>×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199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4755458" y="8191599"/>
            <a:ext cx="1276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30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2513121" y="4750953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 txBox="1"/>
          <p:nvPr/>
        </p:nvSpPr>
        <p:spPr>
          <a:xfrm>
            <a:off x="2737879" y="5292675"/>
            <a:ext cx="2406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30">
                <a:solidFill>
                  <a:srgbClr val="F5A200"/>
                </a:solidFill>
                <a:latin typeface="Arial MT"/>
                <a:cs typeface="Arial MT"/>
              </a:rPr>
              <a:t>5000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2629777" y="5464163"/>
            <a:ext cx="4572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F5A200"/>
                </a:solidFill>
                <a:latin typeface="Arial MT"/>
                <a:cs typeface="Arial MT"/>
              </a:rPr>
              <a:t>1200</a:t>
            </a:r>
            <a:r>
              <a:rPr dirty="0" sz="700" spc="-15">
                <a:solidFill>
                  <a:srgbClr val="F5A200"/>
                </a:solidFill>
                <a:latin typeface="Arial MT"/>
                <a:cs typeface="Arial MT"/>
              </a:rPr>
              <a:t>0</a:t>
            </a:r>
            <a:r>
              <a:rPr dirty="0" sz="700" spc="-30">
                <a:solidFill>
                  <a:srgbClr val="F5A200"/>
                </a:solidFill>
                <a:latin typeface="Arial MT"/>
                <a:cs typeface="Arial MT"/>
              </a:rPr>
              <a:t>,</a:t>
            </a:r>
            <a:r>
              <a:rPr dirty="0" sz="700" spc="-5">
                <a:solidFill>
                  <a:srgbClr val="F5A200"/>
                </a:solidFill>
                <a:latin typeface="Arial MT"/>
                <a:cs typeface="Arial MT"/>
              </a:rPr>
              <a:t> </a:t>
            </a:r>
            <a:r>
              <a:rPr dirty="0" sz="700" spc="-30">
                <a:solidFill>
                  <a:srgbClr val="F5A200"/>
                </a:solidFill>
                <a:latin typeface="Arial MT"/>
                <a:cs typeface="Arial MT"/>
              </a:rPr>
              <a:t>10s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2790953" y="5635652"/>
            <a:ext cx="1346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0">
                <a:solidFill>
                  <a:srgbClr val="F5A200"/>
                </a:solidFill>
                <a:latin typeface="Arial MT"/>
                <a:cs typeface="Arial MT"/>
              </a:rPr>
              <a:t>7</a:t>
            </a:r>
            <a:r>
              <a:rPr dirty="0" sz="700" spc="-25">
                <a:solidFill>
                  <a:srgbClr val="F5A200"/>
                </a:solidFill>
                <a:latin typeface="Arial MT"/>
                <a:cs typeface="Arial MT"/>
              </a:rPr>
              <a:t>.</a:t>
            </a:r>
            <a:r>
              <a:rPr dirty="0" sz="700">
                <a:solidFill>
                  <a:srgbClr val="F5A200"/>
                </a:solidFill>
                <a:latin typeface="Arial MT"/>
                <a:cs typeface="Arial MT"/>
              </a:rPr>
              <a:t>2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3518688" y="5292764"/>
            <a:ext cx="2444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40">
                <a:solidFill>
                  <a:srgbClr val="221815"/>
                </a:solidFill>
                <a:latin typeface="Arial MT"/>
                <a:cs typeface="Arial MT"/>
              </a:rPr>
              <a:t>6000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3412275" y="5464252"/>
            <a:ext cx="4572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1200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0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,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10s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3569628" y="5635740"/>
            <a:ext cx="1422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8.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7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4304386" y="5292853"/>
            <a:ext cx="2451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40">
                <a:solidFill>
                  <a:srgbClr val="F5A200"/>
                </a:solidFill>
                <a:latin typeface="Arial MT"/>
                <a:cs typeface="Arial MT"/>
              </a:rPr>
              <a:t>8000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4196462" y="5464341"/>
            <a:ext cx="46100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5">
                <a:solidFill>
                  <a:srgbClr val="F5A200"/>
                </a:solidFill>
                <a:latin typeface="Arial MT"/>
                <a:cs typeface="Arial MT"/>
              </a:rPr>
              <a:t>1800</a:t>
            </a:r>
            <a:r>
              <a:rPr dirty="0" sz="700" spc="-10">
                <a:solidFill>
                  <a:srgbClr val="F5A200"/>
                </a:solidFill>
                <a:latin typeface="Arial MT"/>
                <a:cs typeface="Arial MT"/>
              </a:rPr>
              <a:t>0</a:t>
            </a:r>
            <a:r>
              <a:rPr dirty="0" sz="700" spc="-30">
                <a:solidFill>
                  <a:srgbClr val="F5A200"/>
                </a:solidFill>
                <a:latin typeface="Arial MT"/>
                <a:cs typeface="Arial MT"/>
              </a:rPr>
              <a:t>,</a:t>
            </a:r>
            <a:r>
              <a:rPr dirty="0" sz="700" spc="-5">
                <a:solidFill>
                  <a:srgbClr val="F5A200"/>
                </a:solidFill>
                <a:latin typeface="Arial MT"/>
                <a:cs typeface="Arial MT"/>
              </a:rPr>
              <a:t> </a:t>
            </a:r>
            <a:r>
              <a:rPr dirty="0" sz="700" spc="-30">
                <a:solidFill>
                  <a:srgbClr val="F5A200"/>
                </a:solidFill>
                <a:latin typeface="Arial MT"/>
                <a:cs typeface="Arial MT"/>
              </a:rPr>
              <a:t>10s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4339324" y="5635829"/>
            <a:ext cx="1752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80">
                <a:solidFill>
                  <a:srgbClr val="F5A200"/>
                </a:solidFill>
                <a:latin typeface="Arial MT"/>
                <a:cs typeface="Arial MT"/>
              </a:rPr>
              <a:t>11</a:t>
            </a:r>
            <a:r>
              <a:rPr dirty="0" sz="700" spc="-65">
                <a:solidFill>
                  <a:srgbClr val="F5A200"/>
                </a:solidFill>
                <a:latin typeface="Arial MT"/>
                <a:cs typeface="Arial MT"/>
              </a:rPr>
              <a:t>.</a:t>
            </a:r>
            <a:r>
              <a:rPr dirty="0" sz="700" spc="25">
                <a:solidFill>
                  <a:srgbClr val="F5A200"/>
                </a:solidFill>
                <a:latin typeface="Arial MT"/>
                <a:cs typeface="Arial MT"/>
              </a:rPr>
              <a:t>6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5069726" y="5292942"/>
            <a:ext cx="2863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10000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4982338" y="5464430"/>
            <a:ext cx="46100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1800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0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,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10s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121288" y="5635918"/>
            <a:ext cx="1828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90">
                <a:solidFill>
                  <a:srgbClr val="221815"/>
                </a:solidFill>
                <a:latin typeface="Arial MT"/>
                <a:cs typeface="Arial MT"/>
              </a:rPr>
              <a:t>1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4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.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5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5858536" y="5293031"/>
            <a:ext cx="2806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F5A200"/>
                </a:solidFill>
                <a:latin typeface="Arial MT"/>
                <a:cs typeface="Arial MT"/>
              </a:rPr>
              <a:t>12000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5768125" y="5464519"/>
            <a:ext cx="46100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5">
                <a:solidFill>
                  <a:srgbClr val="F5A200"/>
                </a:solidFill>
                <a:latin typeface="Arial MT"/>
                <a:cs typeface="Arial MT"/>
              </a:rPr>
              <a:t>2250</a:t>
            </a:r>
            <a:r>
              <a:rPr dirty="0" sz="700" spc="-10">
                <a:solidFill>
                  <a:srgbClr val="F5A200"/>
                </a:solidFill>
                <a:latin typeface="Arial MT"/>
                <a:cs typeface="Arial MT"/>
              </a:rPr>
              <a:t>0</a:t>
            </a:r>
            <a:r>
              <a:rPr dirty="0" sz="700" spc="-30">
                <a:solidFill>
                  <a:srgbClr val="F5A200"/>
                </a:solidFill>
                <a:latin typeface="Arial MT"/>
                <a:cs typeface="Arial MT"/>
              </a:rPr>
              <a:t>,</a:t>
            </a:r>
            <a:r>
              <a:rPr dirty="0" sz="700" spc="-5">
                <a:solidFill>
                  <a:srgbClr val="F5A200"/>
                </a:solidFill>
                <a:latin typeface="Arial MT"/>
                <a:cs typeface="Arial MT"/>
              </a:rPr>
              <a:t> </a:t>
            </a:r>
            <a:r>
              <a:rPr dirty="0" sz="700" spc="-30">
                <a:solidFill>
                  <a:srgbClr val="F5A200"/>
                </a:solidFill>
                <a:latin typeface="Arial MT"/>
                <a:cs typeface="Arial MT"/>
              </a:rPr>
              <a:t>10s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5912232" y="5636007"/>
            <a:ext cx="1727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80">
                <a:solidFill>
                  <a:srgbClr val="F5A200"/>
                </a:solidFill>
                <a:latin typeface="Arial MT"/>
                <a:cs typeface="Arial MT"/>
              </a:rPr>
              <a:t>1</a:t>
            </a:r>
            <a:r>
              <a:rPr dirty="0" sz="700" spc="-100">
                <a:solidFill>
                  <a:srgbClr val="F5A200"/>
                </a:solidFill>
                <a:latin typeface="Arial MT"/>
                <a:cs typeface="Arial MT"/>
              </a:rPr>
              <a:t>7</a:t>
            </a:r>
            <a:r>
              <a:rPr dirty="0" sz="700" spc="-30">
                <a:solidFill>
                  <a:srgbClr val="F5A200"/>
                </a:solidFill>
                <a:latin typeface="Arial MT"/>
                <a:cs typeface="Arial MT"/>
              </a:rPr>
              <a:t>.</a:t>
            </a:r>
            <a:r>
              <a:rPr dirty="0" sz="700" spc="-5">
                <a:solidFill>
                  <a:srgbClr val="F5A200"/>
                </a:solidFill>
                <a:latin typeface="Arial MT"/>
                <a:cs typeface="Arial MT"/>
              </a:rPr>
              <a:t>5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4451412" y="5815558"/>
            <a:ext cx="7461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35">
                <a:solidFill>
                  <a:srgbClr val="221815"/>
                </a:solidFill>
                <a:latin typeface="Arial MT"/>
                <a:cs typeface="Arial MT"/>
              </a:rPr>
              <a:t>400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230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;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50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35">
                <a:solidFill>
                  <a:srgbClr val="221815"/>
                </a:solidFill>
                <a:latin typeface="Arial MT"/>
                <a:cs typeface="Arial MT"/>
              </a:rPr>
              <a:t>60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4726909" y="5987044"/>
            <a:ext cx="1949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&lt;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10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4737843" y="6158529"/>
            <a:ext cx="1727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85">
                <a:solidFill>
                  <a:srgbClr val="221815"/>
                </a:solidFill>
                <a:latin typeface="Arial MT"/>
                <a:cs typeface="Arial MT"/>
              </a:rPr>
              <a:t>YES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2513121" y="5435251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296648" y="5435251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082527" y="5435251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868409" y="5435251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654287" y="5435251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440168" y="5435251"/>
            <a:ext cx="689610" cy="0"/>
          </a:xfrm>
          <a:custGeom>
            <a:avLst/>
            <a:gdLst/>
            <a:ahLst/>
            <a:cxnLst/>
            <a:rect l="l" t="t" r="r" b="b"/>
            <a:pathLst>
              <a:path w="689609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2513121" y="5606325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296648" y="5606325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082527" y="5606325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868409" y="5606325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654287" y="5606325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6440168" y="5606325"/>
            <a:ext cx="689610" cy="0"/>
          </a:xfrm>
          <a:custGeom>
            <a:avLst/>
            <a:gdLst/>
            <a:ahLst/>
            <a:cxnLst/>
            <a:rect l="l" t="t" r="r" b="b"/>
            <a:pathLst>
              <a:path w="689609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 txBox="1"/>
          <p:nvPr/>
        </p:nvSpPr>
        <p:spPr>
          <a:xfrm>
            <a:off x="6644827" y="5292675"/>
            <a:ext cx="2800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15000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6554238" y="5464163"/>
            <a:ext cx="46100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2250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0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,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10s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6691145" y="5635652"/>
            <a:ext cx="187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21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.</a:t>
            </a:r>
            <a:r>
              <a:rPr dirty="0" sz="700" spc="30">
                <a:solidFill>
                  <a:srgbClr val="221815"/>
                </a:solidFill>
                <a:latin typeface="Arial MT"/>
                <a:cs typeface="Arial MT"/>
              </a:rPr>
              <a:t>8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3935908" y="7668308"/>
            <a:ext cx="1987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F5A200"/>
                </a:solidFill>
                <a:latin typeface="Arial MT"/>
                <a:cs typeface="Arial MT"/>
              </a:rPr>
              <a:t>&lt;</a:t>
            </a:r>
            <a:r>
              <a:rPr dirty="0" sz="700" spc="-5">
                <a:solidFill>
                  <a:srgbClr val="F5A200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F5A200"/>
                </a:solidFill>
                <a:latin typeface="Arial MT"/>
                <a:cs typeface="Arial MT"/>
              </a:rPr>
              <a:t>35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6290925" y="7668308"/>
            <a:ext cx="201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&lt;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45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4420762" y="9220391"/>
            <a:ext cx="8007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EN/IEC62109-1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-2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2513121" y="8856736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513121" y="9027810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367154" y="8856736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367154" y="9027810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 txBox="1"/>
          <p:nvPr/>
        </p:nvSpPr>
        <p:spPr>
          <a:xfrm>
            <a:off x="358489" y="8703802"/>
            <a:ext cx="10414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b="1">
                <a:solidFill>
                  <a:srgbClr val="221815"/>
                </a:solidFill>
                <a:latin typeface="Arial"/>
                <a:cs typeface="Arial"/>
              </a:rPr>
              <a:t>P</a:t>
            </a:r>
            <a:r>
              <a:rPr dirty="0" sz="700" spc="-15" b="1">
                <a:solidFill>
                  <a:srgbClr val="221815"/>
                </a:solidFill>
                <a:latin typeface="Arial"/>
                <a:cs typeface="Arial"/>
              </a:rPr>
              <a:t>O</a:t>
            </a:r>
            <a:r>
              <a:rPr dirty="0" sz="700" spc="-35" b="1">
                <a:solidFill>
                  <a:srgbClr val="221815"/>
                </a:solidFill>
                <a:latin typeface="Arial"/>
                <a:cs typeface="Arial"/>
              </a:rPr>
              <a:t>WER</a:t>
            </a:r>
            <a:r>
              <a:rPr dirty="0" sz="700" spc="-25" b="1">
                <a:solidFill>
                  <a:srgbClr val="221815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221815"/>
                </a:solidFill>
                <a:latin typeface="Arial"/>
                <a:cs typeface="Arial"/>
              </a:rPr>
              <a:t>C</a:t>
            </a:r>
            <a:r>
              <a:rPr dirty="0" sz="700" b="1">
                <a:solidFill>
                  <a:srgbClr val="221815"/>
                </a:solidFill>
                <a:latin typeface="Arial"/>
                <a:cs typeface="Arial"/>
              </a:rPr>
              <a:t>ONSUMPTION</a:t>
            </a:r>
            <a:endParaRPr sz="70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470414" y="8881691"/>
            <a:ext cx="13150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Internal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consumption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(night) 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[W]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4190627" y="8881704"/>
            <a:ext cx="12611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&lt; </a:t>
            </a:r>
            <a:r>
              <a:rPr dirty="0" sz="700" spc="15">
                <a:solidFill>
                  <a:srgbClr val="221815"/>
                </a:solidFill>
                <a:latin typeface="Arial MT"/>
                <a:cs typeface="Arial MT"/>
              </a:rPr>
              <a:t>40W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for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standy, 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&lt; 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5W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for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idle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3008945" y="9555759"/>
            <a:ext cx="363092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5">
                <a:solidFill>
                  <a:srgbClr val="221815"/>
                </a:solidFill>
                <a:latin typeface="Arial MT"/>
                <a:cs typeface="Arial MT"/>
              </a:rPr>
              <a:t>VDE4105,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G99,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G98,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75">
                <a:solidFill>
                  <a:srgbClr val="221815"/>
                </a:solidFill>
                <a:latin typeface="Arial MT"/>
                <a:cs typeface="Arial MT"/>
              </a:rPr>
              <a:t>AS4777,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EN50549,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60">
                <a:solidFill>
                  <a:srgbClr val="221815"/>
                </a:solidFill>
                <a:latin typeface="Arial MT"/>
                <a:cs typeface="Arial MT"/>
              </a:rPr>
              <a:t>CEI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0-21,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60">
                <a:solidFill>
                  <a:srgbClr val="221815"/>
                </a:solidFill>
                <a:latin typeface="Arial MT"/>
                <a:cs typeface="Arial MT"/>
              </a:rPr>
              <a:t>IEC61727,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90">
                <a:solidFill>
                  <a:srgbClr val="221815"/>
                </a:solidFill>
                <a:latin typeface="Arial MT"/>
                <a:cs typeface="Arial MT"/>
              </a:rPr>
              <a:t>PEA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65">
                <a:solidFill>
                  <a:srgbClr val="221815"/>
                </a:solidFill>
                <a:latin typeface="Arial MT"/>
                <a:cs typeface="Arial MT"/>
              </a:rPr>
              <a:t>MEA,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NRS-097-2-1,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0">
                <a:solidFill>
                  <a:srgbClr val="221815"/>
                </a:solidFill>
                <a:latin typeface="Arial MT"/>
                <a:cs typeface="Arial MT"/>
              </a:rPr>
              <a:t>RD1699,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65">
                <a:solidFill>
                  <a:srgbClr val="221815"/>
                </a:solidFill>
                <a:latin typeface="Arial MT"/>
                <a:cs typeface="Arial MT"/>
              </a:rPr>
              <a:t>TOR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3823543" y="9395979"/>
            <a:ext cx="1995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EN61000-6-1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2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3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4;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EN61000-3-2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3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85">
                <a:solidFill>
                  <a:srgbClr val="221815"/>
                </a:solidFill>
                <a:latin typeface="Arial MT"/>
                <a:cs typeface="Arial MT"/>
              </a:rPr>
              <a:t>11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12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359444" y="5122950"/>
            <a:ext cx="20529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70" b="1">
                <a:solidFill>
                  <a:srgbClr val="221815"/>
                </a:solidFill>
                <a:latin typeface="Arial"/>
                <a:cs typeface="Arial"/>
              </a:rPr>
              <a:t>EPS(OFF-GRID</a:t>
            </a:r>
            <a:r>
              <a:rPr dirty="0" sz="700" spc="-45" b="1">
                <a:solidFill>
                  <a:srgbClr val="221815"/>
                </a:solidFill>
                <a:latin typeface="Arial"/>
                <a:cs typeface="Arial"/>
              </a:rPr>
              <a:t> </a:t>
            </a:r>
            <a:r>
              <a:rPr dirty="0" sz="700" spc="-75" b="1">
                <a:solidFill>
                  <a:srgbClr val="221815"/>
                </a:solidFill>
                <a:latin typeface="Arial"/>
                <a:cs typeface="Arial"/>
              </a:rPr>
              <a:t>OR</a:t>
            </a:r>
            <a:r>
              <a:rPr dirty="0" sz="700" spc="-40" b="1">
                <a:solidFill>
                  <a:srgbClr val="221815"/>
                </a:solidFill>
                <a:latin typeface="Arial"/>
                <a:cs typeface="Arial"/>
              </a:rPr>
              <a:t> </a:t>
            </a:r>
            <a:r>
              <a:rPr dirty="0" sz="700" spc="-75" b="1">
                <a:solidFill>
                  <a:srgbClr val="221815"/>
                </a:solidFill>
                <a:latin typeface="Arial"/>
                <a:cs typeface="Arial"/>
              </a:rPr>
              <a:t>BACK-UP)</a:t>
            </a:r>
            <a:r>
              <a:rPr dirty="0" sz="700" spc="-45" b="1">
                <a:solidFill>
                  <a:srgbClr val="221815"/>
                </a:solidFill>
                <a:latin typeface="Arial"/>
                <a:cs typeface="Arial"/>
              </a:rPr>
              <a:t> </a:t>
            </a:r>
            <a:r>
              <a:rPr dirty="0" sz="700" spc="-60" b="1">
                <a:solidFill>
                  <a:srgbClr val="221815"/>
                </a:solidFill>
                <a:latin typeface="Arial"/>
                <a:cs typeface="Arial"/>
              </a:rPr>
              <a:t>OUTPUT</a:t>
            </a:r>
            <a:r>
              <a:rPr dirty="0" sz="700" spc="-40" b="1">
                <a:solidFill>
                  <a:srgbClr val="221815"/>
                </a:solidFill>
                <a:latin typeface="Arial"/>
                <a:cs typeface="Arial"/>
              </a:rPr>
              <a:t> </a:t>
            </a:r>
            <a:r>
              <a:rPr dirty="0" sz="700" spc="-45" b="1">
                <a:solidFill>
                  <a:srgbClr val="221815"/>
                </a:solidFill>
                <a:latin typeface="Arial"/>
                <a:cs typeface="Arial"/>
              </a:rPr>
              <a:t>(WITH </a:t>
            </a:r>
            <a:r>
              <a:rPr dirty="0" sz="700" spc="-90" b="1">
                <a:solidFill>
                  <a:srgbClr val="221815"/>
                </a:solidFill>
                <a:latin typeface="Arial"/>
                <a:cs typeface="Arial"/>
              </a:rPr>
              <a:t>BATTERY)</a:t>
            </a:r>
            <a:endParaRPr sz="700">
              <a:latin typeface="Arial"/>
              <a:cs typeface="Arial"/>
            </a:endParaRPr>
          </a:p>
        </p:txBody>
      </p:sp>
      <p:sp>
        <p:nvSpPr>
          <p:cNvPr id="166" name="object 166"/>
          <p:cNvSpPr txBox="1">
            <a:spLocks noGrp="1"/>
          </p:cNvSpPr>
          <p:nvPr>
            <p:ph type="title"/>
          </p:nvPr>
        </p:nvSpPr>
        <p:spPr>
          <a:xfrm>
            <a:off x="3087662" y="473436"/>
            <a:ext cx="3469640" cy="38544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 spc="-10" b="0">
                <a:latin typeface="Arial MT"/>
                <a:cs typeface="Arial MT"/>
              </a:rPr>
              <a:t>X3-HYBRID</a:t>
            </a:r>
            <a:r>
              <a:rPr dirty="0" sz="2350" spc="-65" b="0">
                <a:latin typeface="Arial MT"/>
                <a:cs typeface="Arial MT"/>
              </a:rPr>
              <a:t> </a:t>
            </a:r>
            <a:r>
              <a:rPr dirty="0" sz="2350" spc="45" b="0">
                <a:latin typeface="Arial MT"/>
                <a:cs typeface="Arial MT"/>
              </a:rPr>
              <a:t>G4</a:t>
            </a:r>
            <a:r>
              <a:rPr dirty="0" sz="2350" spc="-60" b="0">
                <a:latin typeface="Arial MT"/>
                <a:cs typeface="Arial MT"/>
              </a:rPr>
              <a:t> </a:t>
            </a:r>
            <a:r>
              <a:rPr dirty="0" sz="1400" spc="-50" b="0">
                <a:latin typeface="Arial MT"/>
                <a:cs typeface="Arial MT"/>
              </a:rPr>
              <a:t>(THREE</a:t>
            </a:r>
            <a:r>
              <a:rPr dirty="0" sz="1400" spc="-35" b="0">
                <a:latin typeface="Arial MT"/>
                <a:cs typeface="Arial MT"/>
              </a:rPr>
              <a:t> </a:t>
            </a:r>
            <a:r>
              <a:rPr dirty="0" sz="1400" spc="-55" b="0">
                <a:latin typeface="Arial MT"/>
                <a:cs typeface="Arial MT"/>
              </a:rPr>
              <a:t>PHASE)</a:t>
            </a:r>
            <a:endParaRPr sz="1400">
              <a:latin typeface="Arial MT"/>
              <a:cs typeface="Arial MT"/>
            </a:endParaRPr>
          </a:p>
        </p:txBody>
      </p:sp>
      <p:graphicFrame>
        <p:nvGraphicFramePr>
          <p:cNvPr id="167" name="object 167"/>
          <p:cNvGraphicFramePr>
            <a:graphicFrameLocks noGrp="1"/>
          </p:cNvGraphicFramePr>
          <p:nvPr/>
        </p:nvGraphicFramePr>
        <p:xfrm>
          <a:off x="367154" y="927961"/>
          <a:ext cx="6772909" cy="2802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1845"/>
                <a:gridCol w="92710"/>
                <a:gridCol w="688340"/>
                <a:gridCol w="96519"/>
                <a:gridCol w="688975"/>
                <a:gridCol w="96520"/>
                <a:gridCol w="688975"/>
                <a:gridCol w="96520"/>
                <a:gridCol w="688975"/>
                <a:gridCol w="96520"/>
                <a:gridCol w="688975"/>
                <a:gridCol w="96520"/>
                <a:gridCol w="689609"/>
              </a:tblGrid>
              <a:tr h="230432">
                <a:tc gridSpan="3"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75">
                          <a:solidFill>
                            <a:srgbClr val="F5A200"/>
                          </a:solidFill>
                          <a:latin typeface="Trebuchet MS"/>
                          <a:cs typeface="Trebuchet MS"/>
                        </a:rPr>
                        <a:t>X3-HYBRID-5.0-D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6990">
                    <a:lnB w="19050">
                      <a:solidFill>
                        <a:srgbClr val="221815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75">
                          <a:solidFill>
                            <a:srgbClr val="221815"/>
                          </a:solidFill>
                          <a:latin typeface="Trebuchet MS"/>
                          <a:cs typeface="Trebuchet MS"/>
                        </a:rPr>
                        <a:t>X3-HYBRID-6.0-D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6990">
                    <a:lnB w="19050">
                      <a:solidFill>
                        <a:srgbClr val="221815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75">
                          <a:solidFill>
                            <a:srgbClr val="F5A200"/>
                          </a:solidFill>
                          <a:latin typeface="Trebuchet MS"/>
                          <a:cs typeface="Trebuchet MS"/>
                        </a:rPr>
                        <a:t>X3-HYBRID-8.0-D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6990">
                    <a:lnB w="19050">
                      <a:solidFill>
                        <a:srgbClr val="221815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75">
                          <a:solidFill>
                            <a:srgbClr val="221815"/>
                          </a:solidFill>
                          <a:latin typeface="Trebuchet MS"/>
                          <a:cs typeface="Trebuchet MS"/>
                        </a:rPr>
                        <a:t>X3-HYBRID-10.0-D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6990">
                    <a:lnB w="19050">
                      <a:solidFill>
                        <a:srgbClr val="221815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75">
                          <a:solidFill>
                            <a:srgbClr val="F5A200"/>
                          </a:solidFill>
                          <a:latin typeface="Trebuchet MS"/>
                          <a:cs typeface="Trebuchet MS"/>
                        </a:rPr>
                        <a:t>X3-HYBRID-12.0-D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6990">
                    <a:lnB w="19050">
                      <a:solidFill>
                        <a:srgbClr val="221815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75">
                          <a:solidFill>
                            <a:srgbClr val="221815"/>
                          </a:solidFill>
                          <a:latin typeface="Trebuchet MS"/>
                          <a:cs typeface="Trebuchet MS"/>
                        </a:rPr>
                        <a:t>X3-HYBRID-15.0-D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6990">
                    <a:lnB w="19050">
                      <a:solidFill>
                        <a:srgbClr val="221815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107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700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DC</a:t>
                      </a:r>
                      <a:r>
                        <a:rPr dirty="0" sz="700" spc="-25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INPUT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0640">
                    <a:lnT w="19050">
                      <a:solidFill>
                        <a:srgbClr val="221815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221815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221815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221815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221815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221815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1074">
                <a:tc>
                  <a:txBody>
                    <a:bodyPr/>
                    <a:lstStyle/>
                    <a:p>
                      <a:pPr marL="104775" marR="31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Max.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PV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array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power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[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W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11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700" spc="2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10000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6350">
                      <a:solidFill>
                        <a:srgbClr val="72717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12000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048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6350">
                      <a:solidFill>
                        <a:srgbClr val="72717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700" spc="1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16000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6350">
                      <a:solidFill>
                        <a:srgbClr val="72717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700" spc="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048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6350">
                      <a:solidFill>
                        <a:srgbClr val="72717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700" spc="2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24000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048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6350">
                      <a:solidFill>
                        <a:srgbClr val="72717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700" spc="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30000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048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4">
                <a:tc>
                  <a:txBody>
                    <a:bodyPr/>
                    <a:lstStyle/>
                    <a:p>
                      <a:pPr marL="104775" marR="31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Max.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PV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input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voltage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[</a:t>
                      </a: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V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700" spc="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700" spc="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4">
                <a:tc>
                  <a:txBody>
                    <a:bodyPr/>
                    <a:lstStyle/>
                    <a:p>
                      <a:pPr marL="104775" marR="31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Start </a:t>
                      </a: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output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voltage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[V]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4">
                <a:tc>
                  <a:txBody>
                    <a:bodyPr/>
                    <a:lstStyle/>
                    <a:p>
                      <a:pPr marL="104775" marR="31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700" spc="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Nominal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input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voltage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[V]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640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2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640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2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640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2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640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2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640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700" spc="2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640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175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5">
                <a:tc>
                  <a:txBody>
                    <a:bodyPr/>
                    <a:lstStyle/>
                    <a:p>
                      <a:pPr marL="104775" marR="31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MPP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voltage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range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[</a:t>
                      </a: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V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180</a:t>
                      </a:r>
                      <a:r>
                        <a:rPr dirty="0" sz="700" spc="-5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~</a:t>
                      </a:r>
                      <a:r>
                        <a:rPr dirty="0" sz="700" spc="-1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950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180</a:t>
                      </a:r>
                      <a:r>
                        <a:rPr dirty="0" sz="700" spc="-5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~</a:t>
                      </a:r>
                      <a:r>
                        <a:rPr dirty="0" sz="700" spc="-1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950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180</a:t>
                      </a:r>
                      <a:r>
                        <a:rPr dirty="0" sz="700" spc="-5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~</a:t>
                      </a:r>
                      <a:r>
                        <a:rPr dirty="0" sz="700" spc="-1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950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180</a:t>
                      </a:r>
                      <a:r>
                        <a:rPr dirty="0" sz="700" spc="-5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~</a:t>
                      </a:r>
                      <a:r>
                        <a:rPr dirty="0" sz="700" spc="-1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950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180</a:t>
                      </a:r>
                      <a:r>
                        <a:rPr dirty="0" sz="700" spc="-5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~</a:t>
                      </a:r>
                      <a:r>
                        <a:rPr dirty="0" sz="700" spc="-1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950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180</a:t>
                      </a:r>
                      <a:r>
                        <a:rPr dirty="0" sz="700" spc="-5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~</a:t>
                      </a:r>
                      <a:r>
                        <a:rPr dirty="0" sz="700" spc="-1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950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4">
                <a:tc>
                  <a:txBody>
                    <a:bodyPr/>
                    <a:lstStyle/>
                    <a:p>
                      <a:pPr marL="104775" marR="31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No.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of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MPP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trackers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7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Strings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per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MPP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tracker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r>
                        <a:rPr dirty="0" sz="700" spc="-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(1</a:t>
                      </a:r>
                      <a:r>
                        <a:rPr dirty="0" sz="700" spc="-5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1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(1</a:t>
                      </a:r>
                      <a:r>
                        <a:rPr dirty="0" sz="700" spc="-5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1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19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r>
                        <a:rPr dirty="0" sz="700" spc="-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(2</a:t>
                      </a:r>
                      <a:r>
                        <a:rPr dirty="0" sz="700" spc="-5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1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19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(2</a:t>
                      </a:r>
                      <a:r>
                        <a:rPr dirty="0" sz="700" spc="-5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1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19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r>
                        <a:rPr dirty="0" sz="700" spc="-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(2</a:t>
                      </a:r>
                      <a:r>
                        <a:rPr dirty="0" sz="700" spc="-5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1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19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(2</a:t>
                      </a:r>
                      <a:r>
                        <a:rPr dirty="0" sz="700" spc="-5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1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19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4">
                <a:tc>
                  <a:txBody>
                    <a:bodyPr/>
                    <a:lstStyle/>
                    <a:p>
                      <a:pPr marL="104775" marR="31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Max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.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inpu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cur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r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en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(inpu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PV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inpu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PV2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)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[A]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16</a:t>
                      </a:r>
                      <a:r>
                        <a:rPr dirty="0" sz="700" spc="-5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1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16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16</a:t>
                      </a:r>
                      <a:r>
                        <a:rPr dirty="0" sz="700" spc="-5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1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16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1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28</a:t>
                      </a:r>
                      <a:r>
                        <a:rPr dirty="0" sz="700" spc="-3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7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16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28</a:t>
                      </a:r>
                      <a:r>
                        <a:rPr dirty="0" sz="700" spc="-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7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16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1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28</a:t>
                      </a:r>
                      <a:r>
                        <a:rPr dirty="0" sz="700" spc="-3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7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16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28</a:t>
                      </a:r>
                      <a:r>
                        <a:rPr dirty="0" sz="700" spc="-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7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16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4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Max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.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shor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ci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r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cui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cur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r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en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(inpu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PV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inpu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PV2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)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[A]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20</a:t>
                      </a:r>
                      <a:r>
                        <a:rPr dirty="0" sz="700" spc="-5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1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5560">
                    <a:lnT w="6350">
                      <a:solidFill>
                        <a:srgbClr val="727171"/>
                      </a:solidFill>
                      <a:prstDash val="solid"/>
                    </a:lnT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</a:t>
                      </a:r>
                      <a:r>
                        <a:rPr dirty="0" sz="700" spc="-5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1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-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35</a:t>
                      </a:r>
                      <a:r>
                        <a:rPr dirty="0" sz="700" spc="-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7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35</a:t>
                      </a:r>
                      <a:r>
                        <a:rPr dirty="0" sz="700" spc="-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7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-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35</a:t>
                      </a:r>
                      <a:r>
                        <a:rPr dirty="0" sz="700" spc="-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7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35</a:t>
                      </a:r>
                      <a:r>
                        <a:rPr dirty="0" sz="700" spc="-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7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700" spc="-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9525">
                      <a:solidFill>
                        <a:srgbClr val="221815"/>
                      </a:solidFill>
                      <a:prstDash val="solid"/>
                    </a:lnB>
                  </a:tcPr>
                </a:tc>
              </a:tr>
              <a:tr h="240828">
                <a:tc>
                  <a:txBody>
                    <a:bodyPr/>
                    <a:lstStyle/>
                    <a:p>
                      <a:pPr marL="8255" marR="31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700" spc="-5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25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INPUT</a:t>
                      </a:r>
                      <a:r>
                        <a:rPr dirty="0" sz="700" spc="-25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-25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21815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3815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221815"/>
                      </a:solidFill>
                      <a:prstDash val="solid"/>
                    </a:lnT>
                  </a:tcPr>
                </a:tc>
              </a:tr>
              <a:tr h="101319">
                <a:tc>
                  <a:txBody>
                    <a:bodyPr/>
                    <a:lstStyle/>
                    <a:p>
                      <a:pPr marL="115570" marR="3175">
                        <a:lnSpc>
                          <a:spcPts val="495"/>
                        </a:lnSpc>
                      </a:pPr>
                      <a:r>
                        <a:rPr dirty="0" sz="700" spc="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Nominal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AC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output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power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[W]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545"/>
                        </a:lnSpc>
                      </a:pPr>
                      <a:r>
                        <a:rPr dirty="0" sz="700" spc="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5000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545"/>
                        </a:lnSpc>
                      </a:pPr>
                      <a:r>
                        <a:rPr dirty="0" sz="700" spc="4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6000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550"/>
                        </a:lnSpc>
                      </a:pPr>
                      <a:r>
                        <a:rPr dirty="0" sz="700" spc="4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8000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550"/>
                        </a:lnSpc>
                      </a:pP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10000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550"/>
                        </a:lnSpc>
                      </a:pPr>
                      <a:r>
                        <a:rPr dirty="0" sz="700" spc="1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12000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540"/>
                        </a:lnSpc>
                      </a:pP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15000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5">
                <a:tc>
                  <a:txBody>
                    <a:bodyPr/>
                    <a:lstStyle/>
                    <a:p>
                      <a:pPr marL="115570" marR="31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Max.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AC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output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apparent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power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[VA]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2603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700" spc="2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5500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700" spc="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6600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2384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3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8800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-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11000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13200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15000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4">
                <a:tc>
                  <a:txBody>
                    <a:bodyPr/>
                    <a:lstStyle/>
                    <a:p>
                      <a:pPr marL="115570" marR="31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Max.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AC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output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current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[A]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2667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-3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8.1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-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9.7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-2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12.9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02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-4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16.1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-3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19.3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700" spc="-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24.1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4">
                <a:tc>
                  <a:txBody>
                    <a:bodyPr/>
                    <a:lstStyle/>
                    <a:p>
                      <a:pPr marL="115570" marR="31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700" spc="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Nominal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AC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input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apparent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power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[VA]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2667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2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10000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12000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1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16000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700" spc="3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20000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700" spc="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4191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  <a:tr h="171074">
                <a:tc>
                  <a:txBody>
                    <a:bodyPr/>
                    <a:lstStyle/>
                    <a:p>
                      <a:pPr marL="115570" marR="31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Max.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AC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input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apparent</a:t>
                      </a:r>
                      <a:r>
                        <a:rPr dirty="0" sz="700" spc="-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2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power</a:t>
                      </a:r>
                      <a:r>
                        <a:rPr dirty="0" sz="700" spc="-1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700" spc="-3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[VA]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2730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20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10000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10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12000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365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700" spc="1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16000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700" spc="3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20000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700" spc="25">
                          <a:solidFill>
                            <a:srgbClr val="F5A200"/>
                          </a:solidFill>
                          <a:latin typeface="Arial MT"/>
                          <a:cs typeface="Arial MT"/>
                        </a:rPr>
                        <a:t>22000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700" spc="25">
                          <a:solidFill>
                            <a:srgbClr val="221815"/>
                          </a:solidFill>
                          <a:latin typeface="Arial MT"/>
                          <a:cs typeface="Arial MT"/>
                        </a:rPr>
                        <a:t>22000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B="0" marT="40005">
                    <a:lnT w="6350">
                      <a:solidFill>
                        <a:srgbClr val="727171"/>
                      </a:solidFill>
                      <a:prstDash val="solid"/>
                    </a:lnT>
                    <a:lnB w="6350">
                      <a:solidFill>
                        <a:srgbClr val="72717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8" name="object 168"/>
          <p:cNvSpPr/>
          <p:nvPr/>
        </p:nvSpPr>
        <p:spPr>
          <a:xfrm>
            <a:off x="2513121" y="5777399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3296648" y="5777399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4082527" y="5777399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4868409" y="5777399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5654287" y="5777399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6440168" y="5777399"/>
            <a:ext cx="689610" cy="0"/>
          </a:xfrm>
          <a:custGeom>
            <a:avLst/>
            <a:gdLst/>
            <a:ahLst/>
            <a:cxnLst/>
            <a:rect l="l" t="t" r="r" b="b"/>
            <a:pathLst>
              <a:path w="689609" h="0">
                <a:moveTo>
                  <a:pt x="0" y="0"/>
                </a:moveTo>
                <a:lnTo>
                  <a:pt x="689038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513121" y="7830291"/>
            <a:ext cx="3044825" cy="0"/>
          </a:xfrm>
          <a:custGeom>
            <a:avLst/>
            <a:gdLst/>
            <a:ahLst/>
            <a:cxnLst/>
            <a:rect l="l" t="t" r="r" b="b"/>
            <a:pathLst>
              <a:path w="3044825" h="0">
                <a:moveTo>
                  <a:pt x="0" y="0"/>
                </a:moveTo>
                <a:lnTo>
                  <a:pt x="3044329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5654287" y="7830291"/>
            <a:ext cx="1475105" cy="0"/>
          </a:xfrm>
          <a:custGeom>
            <a:avLst/>
            <a:gdLst/>
            <a:ahLst/>
            <a:cxnLst/>
            <a:rect l="l" t="t" r="r" b="b"/>
            <a:pathLst>
              <a:path w="1475104" h="0">
                <a:moveTo>
                  <a:pt x="0" y="0"/>
                </a:moveTo>
                <a:lnTo>
                  <a:pt x="1474914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2513121" y="8514588"/>
            <a:ext cx="3044825" cy="0"/>
          </a:xfrm>
          <a:custGeom>
            <a:avLst/>
            <a:gdLst/>
            <a:ahLst/>
            <a:cxnLst/>
            <a:rect l="l" t="t" r="r" b="b"/>
            <a:pathLst>
              <a:path w="3044825" h="0">
                <a:moveTo>
                  <a:pt x="0" y="0"/>
                </a:moveTo>
                <a:lnTo>
                  <a:pt x="3044329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5654287" y="8514588"/>
            <a:ext cx="1475105" cy="0"/>
          </a:xfrm>
          <a:custGeom>
            <a:avLst/>
            <a:gdLst/>
            <a:ahLst/>
            <a:cxnLst/>
            <a:rect l="l" t="t" r="r" b="b"/>
            <a:pathLst>
              <a:path w="1475104" h="0">
                <a:moveTo>
                  <a:pt x="0" y="0"/>
                </a:moveTo>
                <a:lnTo>
                  <a:pt x="1474914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 txBox="1"/>
          <p:nvPr/>
        </p:nvSpPr>
        <p:spPr>
          <a:xfrm>
            <a:off x="2501698" y="8307896"/>
            <a:ext cx="4631055" cy="35877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1235075">
              <a:lnSpc>
                <a:spcPct val="100000"/>
              </a:lnSpc>
              <a:spcBef>
                <a:spcPts val="570"/>
              </a:spcBef>
              <a:tabLst>
                <a:tab pos="3610610" algn="l"/>
              </a:tabLst>
            </a:pPr>
            <a:r>
              <a:rPr dirty="0" sz="700">
                <a:solidFill>
                  <a:srgbClr val="F5A200"/>
                </a:solidFill>
                <a:latin typeface="Arial MT"/>
                <a:cs typeface="Arial MT"/>
              </a:rPr>
              <a:t>Nature</a:t>
            </a:r>
            <a:r>
              <a:rPr dirty="0" sz="700" spc="5">
                <a:solidFill>
                  <a:srgbClr val="F5A200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F5A200"/>
                </a:solidFill>
                <a:latin typeface="Arial MT"/>
                <a:cs typeface="Arial MT"/>
              </a:rPr>
              <a:t>cooling	</a:t>
            </a:r>
            <a:r>
              <a:rPr dirty="0" sz="700" spc="-10">
                <a:solidFill>
                  <a:srgbClr val="221815"/>
                </a:solidFill>
                <a:latin typeface="Arial MT"/>
                <a:cs typeface="Arial MT"/>
              </a:rPr>
              <a:t>Smart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cooling</a:t>
            </a:r>
            <a:endParaRPr sz="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CT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Meter 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(optional),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External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control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0">
                <a:solidFill>
                  <a:srgbClr val="221815"/>
                </a:solidFill>
                <a:latin typeface="Arial MT"/>
                <a:cs typeface="Arial MT"/>
              </a:rPr>
              <a:t>RS485,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Pocket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WiFi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(Optional: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Pocket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Lan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70">
                <a:solidFill>
                  <a:srgbClr val="221815"/>
                </a:solidFill>
                <a:latin typeface="Arial MT"/>
                <a:cs typeface="Arial MT"/>
              </a:rPr>
              <a:t>/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35">
                <a:solidFill>
                  <a:srgbClr val="221815"/>
                </a:solidFill>
                <a:latin typeface="Arial MT"/>
                <a:cs typeface="Arial MT"/>
              </a:rPr>
              <a:t>4G),</a:t>
            </a:r>
            <a:r>
              <a:rPr dirty="0" sz="700" spc="18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DRM,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65">
                <a:solidFill>
                  <a:srgbClr val="221815"/>
                </a:solidFill>
                <a:latin typeface="Arial MT"/>
                <a:cs typeface="Arial MT"/>
              </a:rPr>
              <a:t>USB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Upgrade,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NTC 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(optional)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7981820" y="2712838"/>
            <a:ext cx="1678939" cy="325120"/>
          </a:xfrm>
          <a:custGeom>
            <a:avLst/>
            <a:gdLst/>
            <a:ahLst/>
            <a:cxnLst/>
            <a:rect l="l" t="t" r="r" b="b"/>
            <a:pathLst>
              <a:path w="1678940" h="325119">
                <a:moveTo>
                  <a:pt x="1617865" y="0"/>
                </a:moveTo>
                <a:lnTo>
                  <a:pt x="60477" y="0"/>
                </a:lnTo>
                <a:lnTo>
                  <a:pt x="36936" y="4754"/>
                </a:lnTo>
                <a:lnTo>
                  <a:pt x="17713" y="17719"/>
                </a:lnTo>
                <a:lnTo>
                  <a:pt x="4752" y="36947"/>
                </a:lnTo>
                <a:lnTo>
                  <a:pt x="0" y="60490"/>
                </a:lnTo>
                <a:lnTo>
                  <a:pt x="0" y="324929"/>
                </a:lnTo>
                <a:lnTo>
                  <a:pt x="4752" y="301388"/>
                </a:lnTo>
                <a:lnTo>
                  <a:pt x="17713" y="282165"/>
                </a:lnTo>
                <a:lnTo>
                  <a:pt x="36936" y="269204"/>
                </a:lnTo>
                <a:lnTo>
                  <a:pt x="60477" y="264452"/>
                </a:lnTo>
                <a:lnTo>
                  <a:pt x="1617865" y="264452"/>
                </a:lnTo>
                <a:lnTo>
                  <a:pt x="1641408" y="259697"/>
                </a:lnTo>
                <a:lnTo>
                  <a:pt x="1660636" y="246732"/>
                </a:lnTo>
                <a:lnTo>
                  <a:pt x="1673601" y="227504"/>
                </a:lnTo>
                <a:lnTo>
                  <a:pt x="1678355" y="203962"/>
                </a:lnTo>
                <a:lnTo>
                  <a:pt x="1678355" y="60490"/>
                </a:lnTo>
                <a:lnTo>
                  <a:pt x="1673601" y="36947"/>
                </a:lnTo>
                <a:lnTo>
                  <a:pt x="1660636" y="17719"/>
                </a:lnTo>
                <a:lnTo>
                  <a:pt x="1641408" y="4754"/>
                </a:lnTo>
                <a:lnTo>
                  <a:pt x="1617865" y="0"/>
                </a:lnTo>
                <a:close/>
              </a:path>
            </a:pathLst>
          </a:custGeom>
          <a:solidFill>
            <a:srgbClr val="FAB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7981820" y="6370054"/>
            <a:ext cx="1678939" cy="325120"/>
          </a:xfrm>
          <a:custGeom>
            <a:avLst/>
            <a:gdLst/>
            <a:ahLst/>
            <a:cxnLst/>
            <a:rect l="l" t="t" r="r" b="b"/>
            <a:pathLst>
              <a:path w="1678940" h="325120">
                <a:moveTo>
                  <a:pt x="1617865" y="0"/>
                </a:moveTo>
                <a:lnTo>
                  <a:pt x="60477" y="0"/>
                </a:lnTo>
                <a:lnTo>
                  <a:pt x="36936" y="4754"/>
                </a:lnTo>
                <a:lnTo>
                  <a:pt x="17713" y="17719"/>
                </a:lnTo>
                <a:lnTo>
                  <a:pt x="4752" y="36947"/>
                </a:lnTo>
                <a:lnTo>
                  <a:pt x="0" y="60490"/>
                </a:lnTo>
                <a:lnTo>
                  <a:pt x="0" y="324929"/>
                </a:lnTo>
                <a:lnTo>
                  <a:pt x="4752" y="301388"/>
                </a:lnTo>
                <a:lnTo>
                  <a:pt x="17713" y="282165"/>
                </a:lnTo>
                <a:lnTo>
                  <a:pt x="36936" y="269204"/>
                </a:lnTo>
                <a:lnTo>
                  <a:pt x="60477" y="264452"/>
                </a:lnTo>
                <a:lnTo>
                  <a:pt x="1617865" y="264452"/>
                </a:lnTo>
                <a:lnTo>
                  <a:pt x="1641408" y="259697"/>
                </a:lnTo>
                <a:lnTo>
                  <a:pt x="1660636" y="246732"/>
                </a:lnTo>
                <a:lnTo>
                  <a:pt x="1673601" y="227504"/>
                </a:lnTo>
                <a:lnTo>
                  <a:pt x="1678355" y="203961"/>
                </a:lnTo>
                <a:lnTo>
                  <a:pt x="1678355" y="60490"/>
                </a:lnTo>
                <a:lnTo>
                  <a:pt x="1673601" y="36947"/>
                </a:lnTo>
                <a:lnTo>
                  <a:pt x="1660636" y="17719"/>
                </a:lnTo>
                <a:lnTo>
                  <a:pt x="1641408" y="4754"/>
                </a:lnTo>
                <a:lnTo>
                  <a:pt x="1617865" y="0"/>
                </a:lnTo>
                <a:close/>
              </a:path>
            </a:pathLst>
          </a:custGeom>
          <a:solidFill>
            <a:srgbClr val="FAB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 txBox="1"/>
          <p:nvPr/>
        </p:nvSpPr>
        <p:spPr>
          <a:xfrm>
            <a:off x="8038220" y="2726419"/>
            <a:ext cx="154241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45" b="1">
                <a:solidFill>
                  <a:srgbClr val="221815"/>
                </a:solidFill>
                <a:latin typeface="Arial"/>
                <a:cs typeface="Arial"/>
              </a:rPr>
              <a:t>EFFICIENCY</a:t>
            </a:r>
            <a:r>
              <a:rPr dirty="0" sz="1300" spc="-50" b="1">
                <a:solidFill>
                  <a:srgbClr val="221815"/>
                </a:solidFill>
                <a:latin typeface="Arial"/>
                <a:cs typeface="Arial"/>
              </a:rPr>
              <a:t> </a:t>
            </a:r>
            <a:r>
              <a:rPr dirty="0" sz="1300" spc="-50" b="1">
                <a:solidFill>
                  <a:srgbClr val="221815"/>
                </a:solidFill>
                <a:latin typeface="Arial"/>
                <a:cs typeface="Arial"/>
              </a:rPr>
              <a:t>CURVE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8038220" y="6379422"/>
            <a:ext cx="144653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 b="1">
                <a:solidFill>
                  <a:srgbClr val="221815"/>
                </a:solidFill>
                <a:latin typeface="Arial"/>
                <a:cs typeface="Arial"/>
              </a:rPr>
              <a:t>DERATING</a:t>
            </a:r>
            <a:r>
              <a:rPr dirty="0" sz="1300" spc="-50" b="1">
                <a:solidFill>
                  <a:srgbClr val="221815"/>
                </a:solidFill>
                <a:latin typeface="Arial"/>
                <a:cs typeface="Arial"/>
              </a:rPr>
              <a:t> </a:t>
            </a:r>
            <a:r>
              <a:rPr dirty="0" sz="1300" spc="-50" b="1">
                <a:solidFill>
                  <a:srgbClr val="221815"/>
                </a:solidFill>
                <a:latin typeface="Arial"/>
                <a:cs typeface="Arial"/>
              </a:rPr>
              <a:t>CURVE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13795964" y="7030945"/>
            <a:ext cx="66675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10">
                <a:solidFill>
                  <a:srgbClr val="5A5858"/>
                </a:solidFill>
                <a:latin typeface="Lucida Sans Unicode"/>
                <a:cs typeface="Lucida Sans Unicode"/>
              </a:rPr>
              <a:t>Derating </a:t>
            </a:r>
            <a:r>
              <a:rPr dirty="0" sz="800" spc="15">
                <a:solidFill>
                  <a:srgbClr val="5A5858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10">
                <a:solidFill>
                  <a:srgbClr val="5A5858"/>
                </a:solidFill>
                <a:latin typeface="Lucida Sans Unicode"/>
                <a:cs typeface="Lucida Sans Unicode"/>
              </a:rPr>
              <a:t>Curve(15kW)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184" name="object 184"/>
          <p:cNvGrpSpPr/>
          <p:nvPr/>
        </p:nvGrpSpPr>
        <p:grpSpPr>
          <a:xfrm>
            <a:off x="8423817" y="6880417"/>
            <a:ext cx="5298440" cy="2561590"/>
            <a:chOff x="8423817" y="6880417"/>
            <a:chExt cx="5298440" cy="2561590"/>
          </a:xfrm>
        </p:grpSpPr>
        <p:sp>
          <p:nvSpPr>
            <p:cNvPr id="185" name="object 185"/>
            <p:cNvSpPr/>
            <p:nvPr/>
          </p:nvSpPr>
          <p:spPr>
            <a:xfrm>
              <a:off x="8460761" y="6908809"/>
              <a:ext cx="5248910" cy="2520315"/>
            </a:xfrm>
            <a:custGeom>
              <a:avLst/>
              <a:gdLst/>
              <a:ahLst/>
              <a:cxnLst/>
              <a:rect l="l" t="t" r="r" b="b"/>
              <a:pathLst>
                <a:path w="5248909" h="2520315">
                  <a:moveTo>
                    <a:pt x="0" y="0"/>
                  </a:moveTo>
                  <a:lnTo>
                    <a:pt x="658101" y="0"/>
                  </a:lnTo>
                  <a:lnTo>
                    <a:pt x="1316202" y="0"/>
                  </a:lnTo>
                  <a:lnTo>
                    <a:pt x="1966175" y="0"/>
                  </a:lnTo>
                  <a:lnTo>
                    <a:pt x="2624277" y="251434"/>
                  </a:lnTo>
                  <a:lnTo>
                    <a:pt x="3282378" y="502869"/>
                  </a:lnTo>
                  <a:lnTo>
                    <a:pt x="3932351" y="1263142"/>
                  </a:lnTo>
                  <a:lnTo>
                    <a:pt x="4590453" y="1766011"/>
                  </a:lnTo>
                  <a:lnTo>
                    <a:pt x="5248541" y="2520302"/>
                  </a:lnTo>
                </a:path>
              </a:pathLst>
            </a:custGeom>
            <a:ln w="25196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8428266" y="6884862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28435" y="0"/>
                  </a:moveTo>
                  <a:lnTo>
                    <a:pt x="17364" y="1647"/>
                  </a:lnTo>
                  <a:lnTo>
                    <a:pt x="8326" y="6138"/>
                  </a:lnTo>
                  <a:lnTo>
                    <a:pt x="2233" y="12799"/>
                  </a:lnTo>
                  <a:lnTo>
                    <a:pt x="0" y="20955"/>
                  </a:lnTo>
                  <a:lnTo>
                    <a:pt x="2233" y="29110"/>
                  </a:lnTo>
                  <a:lnTo>
                    <a:pt x="8326" y="35771"/>
                  </a:lnTo>
                  <a:lnTo>
                    <a:pt x="17364" y="40262"/>
                  </a:lnTo>
                  <a:lnTo>
                    <a:pt x="28435" y="41910"/>
                  </a:lnTo>
                  <a:lnTo>
                    <a:pt x="39500" y="40262"/>
                  </a:lnTo>
                  <a:lnTo>
                    <a:pt x="48539" y="35771"/>
                  </a:lnTo>
                  <a:lnTo>
                    <a:pt x="54635" y="29110"/>
                  </a:lnTo>
                  <a:lnTo>
                    <a:pt x="56870" y="20955"/>
                  </a:lnTo>
                  <a:lnTo>
                    <a:pt x="54635" y="12799"/>
                  </a:lnTo>
                  <a:lnTo>
                    <a:pt x="48539" y="6138"/>
                  </a:lnTo>
                  <a:lnTo>
                    <a:pt x="39500" y="1647"/>
                  </a:lnTo>
                  <a:lnTo>
                    <a:pt x="28435" y="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8428266" y="6884862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56870" y="20955"/>
                  </a:moveTo>
                  <a:lnTo>
                    <a:pt x="54635" y="29110"/>
                  </a:lnTo>
                  <a:lnTo>
                    <a:pt x="48539" y="35771"/>
                  </a:lnTo>
                  <a:lnTo>
                    <a:pt x="39500" y="40262"/>
                  </a:lnTo>
                  <a:lnTo>
                    <a:pt x="28435" y="41910"/>
                  </a:lnTo>
                  <a:lnTo>
                    <a:pt x="17364" y="40262"/>
                  </a:lnTo>
                  <a:lnTo>
                    <a:pt x="8326" y="35771"/>
                  </a:lnTo>
                  <a:lnTo>
                    <a:pt x="2233" y="29110"/>
                  </a:lnTo>
                  <a:lnTo>
                    <a:pt x="0" y="20955"/>
                  </a:lnTo>
                  <a:lnTo>
                    <a:pt x="2233" y="12799"/>
                  </a:lnTo>
                  <a:lnTo>
                    <a:pt x="8326" y="6138"/>
                  </a:lnTo>
                  <a:lnTo>
                    <a:pt x="17364" y="1647"/>
                  </a:lnTo>
                  <a:lnTo>
                    <a:pt x="28435" y="0"/>
                  </a:lnTo>
                  <a:lnTo>
                    <a:pt x="39500" y="1647"/>
                  </a:lnTo>
                  <a:lnTo>
                    <a:pt x="48539" y="6138"/>
                  </a:lnTo>
                  <a:lnTo>
                    <a:pt x="54635" y="12799"/>
                  </a:lnTo>
                  <a:lnTo>
                    <a:pt x="56870" y="20955"/>
                  </a:lnTo>
                  <a:close/>
                </a:path>
              </a:pathLst>
            </a:custGeom>
            <a:ln w="8394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9086365" y="6884862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28435" y="0"/>
                  </a:moveTo>
                  <a:lnTo>
                    <a:pt x="17364" y="1647"/>
                  </a:lnTo>
                  <a:lnTo>
                    <a:pt x="8326" y="6138"/>
                  </a:lnTo>
                  <a:lnTo>
                    <a:pt x="2233" y="12799"/>
                  </a:lnTo>
                  <a:lnTo>
                    <a:pt x="0" y="20955"/>
                  </a:lnTo>
                  <a:lnTo>
                    <a:pt x="2233" y="29110"/>
                  </a:lnTo>
                  <a:lnTo>
                    <a:pt x="8326" y="35771"/>
                  </a:lnTo>
                  <a:lnTo>
                    <a:pt x="17364" y="40262"/>
                  </a:lnTo>
                  <a:lnTo>
                    <a:pt x="28435" y="41910"/>
                  </a:lnTo>
                  <a:lnTo>
                    <a:pt x="39500" y="40262"/>
                  </a:lnTo>
                  <a:lnTo>
                    <a:pt x="48539" y="35771"/>
                  </a:lnTo>
                  <a:lnTo>
                    <a:pt x="54635" y="29110"/>
                  </a:lnTo>
                  <a:lnTo>
                    <a:pt x="56870" y="20955"/>
                  </a:lnTo>
                  <a:lnTo>
                    <a:pt x="54635" y="12799"/>
                  </a:lnTo>
                  <a:lnTo>
                    <a:pt x="48539" y="6138"/>
                  </a:lnTo>
                  <a:lnTo>
                    <a:pt x="39500" y="1647"/>
                  </a:lnTo>
                  <a:lnTo>
                    <a:pt x="28435" y="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9086365" y="6884862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56870" y="20955"/>
                  </a:moveTo>
                  <a:lnTo>
                    <a:pt x="54635" y="29110"/>
                  </a:lnTo>
                  <a:lnTo>
                    <a:pt x="48539" y="35771"/>
                  </a:lnTo>
                  <a:lnTo>
                    <a:pt x="39500" y="40262"/>
                  </a:lnTo>
                  <a:lnTo>
                    <a:pt x="28435" y="41910"/>
                  </a:lnTo>
                  <a:lnTo>
                    <a:pt x="17364" y="40262"/>
                  </a:lnTo>
                  <a:lnTo>
                    <a:pt x="8326" y="35771"/>
                  </a:lnTo>
                  <a:lnTo>
                    <a:pt x="2233" y="29110"/>
                  </a:lnTo>
                  <a:lnTo>
                    <a:pt x="0" y="20955"/>
                  </a:lnTo>
                  <a:lnTo>
                    <a:pt x="2233" y="12799"/>
                  </a:lnTo>
                  <a:lnTo>
                    <a:pt x="8326" y="6138"/>
                  </a:lnTo>
                  <a:lnTo>
                    <a:pt x="17364" y="1647"/>
                  </a:lnTo>
                  <a:lnTo>
                    <a:pt x="28435" y="0"/>
                  </a:lnTo>
                  <a:lnTo>
                    <a:pt x="39500" y="1647"/>
                  </a:lnTo>
                  <a:lnTo>
                    <a:pt x="48539" y="6138"/>
                  </a:lnTo>
                  <a:lnTo>
                    <a:pt x="54635" y="12799"/>
                  </a:lnTo>
                  <a:lnTo>
                    <a:pt x="56870" y="20955"/>
                  </a:lnTo>
                  <a:close/>
                </a:path>
              </a:pathLst>
            </a:custGeom>
            <a:ln w="8394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9744465" y="6884862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28435" y="0"/>
                  </a:moveTo>
                  <a:lnTo>
                    <a:pt x="17364" y="1647"/>
                  </a:lnTo>
                  <a:lnTo>
                    <a:pt x="8326" y="6138"/>
                  </a:lnTo>
                  <a:lnTo>
                    <a:pt x="2233" y="12799"/>
                  </a:lnTo>
                  <a:lnTo>
                    <a:pt x="0" y="20955"/>
                  </a:lnTo>
                  <a:lnTo>
                    <a:pt x="2233" y="29110"/>
                  </a:lnTo>
                  <a:lnTo>
                    <a:pt x="8326" y="35771"/>
                  </a:lnTo>
                  <a:lnTo>
                    <a:pt x="17364" y="40262"/>
                  </a:lnTo>
                  <a:lnTo>
                    <a:pt x="28435" y="41910"/>
                  </a:lnTo>
                  <a:lnTo>
                    <a:pt x="39505" y="40262"/>
                  </a:lnTo>
                  <a:lnTo>
                    <a:pt x="48544" y="35771"/>
                  </a:lnTo>
                  <a:lnTo>
                    <a:pt x="54636" y="29110"/>
                  </a:lnTo>
                  <a:lnTo>
                    <a:pt x="56870" y="20955"/>
                  </a:lnTo>
                  <a:lnTo>
                    <a:pt x="54636" y="12799"/>
                  </a:lnTo>
                  <a:lnTo>
                    <a:pt x="48544" y="6138"/>
                  </a:lnTo>
                  <a:lnTo>
                    <a:pt x="39505" y="1647"/>
                  </a:lnTo>
                  <a:lnTo>
                    <a:pt x="28435" y="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9744465" y="6884862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56870" y="20955"/>
                  </a:moveTo>
                  <a:lnTo>
                    <a:pt x="54636" y="29110"/>
                  </a:lnTo>
                  <a:lnTo>
                    <a:pt x="48544" y="35771"/>
                  </a:lnTo>
                  <a:lnTo>
                    <a:pt x="39505" y="40262"/>
                  </a:lnTo>
                  <a:lnTo>
                    <a:pt x="28435" y="41910"/>
                  </a:lnTo>
                  <a:lnTo>
                    <a:pt x="17364" y="40262"/>
                  </a:lnTo>
                  <a:lnTo>
                    <a:pt x="8326" y="35771"/>
                  </a:lnTo>
                  <a:lnTo>
                    <a:pt x="2233" y="29110"/>
                  </a:lnTo>
                  <a:lnTo>
                    <a:pt x="0" y="20955"/>
                  </a:lnTo>
                  <a:lnTo>
                    <a:pt x="2233" y="12799"/>
                  </a:lnTo>
                  <a:lnTo>
                    <a:pt x="8326" y="6138"/>
                  </a:lnTo>
                  <a:lnTo>
                    <a:pt x="17364" y="1647"/>
                  </a:lnTo>
                  <a:lnTo>
                    <a:pt x="28435" y="0"/>
                  </a:lnTo>
                  <a:lnTo>
                    <a:pt x="39505" y="1647"/>
                  </a:lnTo>
                  <a:lnTo>
                    <a:pt x="48544" y="6138"/>
                  </a:lnTo>
                  <a:lnTo>
                    <a:pt x="54636" y="12799"/>
                  </a:lnTo>
                  <a:lnTo>
                    <a:pt x="56870" y="20955"/>
                  </a:lnTo>
                  <a:close/>
                </a:path>
              </a:pathLst>
            </a:custGeom>
            <a:ln w="8394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/>
            <p:cNvSpPr/>
            <p:nvPr/>
          </p:nvSpPr>
          <p:spPr>
            <a:xfrm>
              <a:off x="10394439" y="6884862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28435" y="0"/>
                  </a:moveTo>
                  <a:lnTo>
                    <a:pt x="17364" y="1647"/>
                  </a:lnTo>
                  <a:lnTo>
                    <a:pt x="8326" y="6138"/>
                  </a:lnTo>
                  <a:lnTo>
                    <a:pt x="2233" y="12799"/>
                  </a:lnTo>
                  <a:lnTo>
                    <a:pt x="0" y="20955"/>
                  </a:lnTo>
                  <a:lnTo>
                    <a:pt x="2233" y="29110"/>
                  </a:lnTo>
                  <a:lnTo>
                    <a:pt x="8326" y="35771"/>
                  </a:lnTo>
                  <a:lnTo>
                    <a:pt x="17364" y="40262"/>
                  </a:lnTo>
                  <a:lnTo>
                    <a:pt x="28435" y="41910"/>
                  </a:lnTo>
                  <a:lnTo>
                    <a:pt x="39500" y="40262"/>
                  </a:lnTo>
                  <a:lnTo>
                    <a:pt x="48539" y="35771"/>
                  </a:lnTo>
                  <a:lnTo>
                    <a:pt x="54635" y="29110"/>
                  </a:lnTo>
                  <a:lnTo>
                    <a:pt x="56870" y="20955"/>
                  </a:lnTo>
                  <a:lnTo>
                    <a:pt x="54635" y="12799"/>
                  </a:lnTo>
                  <a:lnTo>
                    <a:pt x="48539" y="6138"/>
                  </a:lnTo>
                  <a:lnTo>
                    <a:pt x="39500" y="1647"/>
                  </a:lnTo>
                  <a:lnTo>
                    <a:pt x="28435" y="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/>
            <p:cNvSpPr/>
            <p:nvPr/>
          </p:nvSpPr>
          <p:spPr>
            <a:xfrm>
              <a:off x="10394439" y="6884862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56870" y="20955"/>
                  </a:moveTo>
                  <a:lnTo>
                    <a:pt x="54635" y="29110"/>
                  </a:lnTo>
                  <a:lnTo>
                    <a:pt x="48539" y="35771"/>
                  </a:lnTo>
                  <a:lnTo>
                    <a:pt x="39500" y="40262"/>
                  </a:lnTo>
                  <a:lnTo>
                    <a:pt x="28435" y="41910"/>
                  </a:lnTo>
                  <a:lnTo>
                    <a:pt x="17364" y="40262"/>
                  </a:lnTo>
                  <a:lnTo>
                    <a:pt x="8326" y="35771"/>
                  </a:lnTo>
                  <a:lnTo>
                    <a:pt x="2233" y="29110"/>
                  </a:lnTo>
                  <a:lnTo>
                    <a:pt x="0" y="20955"/>
                  </a:lnTo>
                  <a:lnTo>
                    <a:pt x="2233" y="12799"/>
                  </a:lnTo>
                  <a:lnTo>
                    <a:pt x="8326" y="6138"/>
                  </a:lnTo>
                  <a:lnTo>
                    <a:pt x="17364" y="1647"/>
                  </a:lnTo>
                  <a:lnTo>
                    <a:pt x="28435" y="0"/>
                  </a:lnTo>
                  <a:lnTo>
                    <a:pt x="39500" y="1647"/>
                  </a:lnTo>
                  <a:lnTo>
                    <a:pt x="48539" y="6138"/>
                  </a:lnTo>
                  <a:lnTo>
                    <a:pt x="54635" y="12799"/>
                  </a:lnTo>
                  <a:lnTo>
                    <a:pt x="56870" y="20955"/>
                  </a:lnTo>
                  <a:close/>
                </a:path>
              </a:pathLst>
            </a:custGeom>
            <a:ln w="8394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/>
            <p:cNvSpPr/>
            <p:nvPr/>
          </p:nvSpPr>
          <p:spPr>
            <a:xfrm>
              <a:off x="11052539" y="7136294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28435" y="0"/>
                  </a:moveTo>
                  <a:lnTo>
                    <a:pt x="17364" y="1647"/>
                  </a:lnTo>
                  <a:lnTo>
                    <a:pt x="8326" y="6138"/>
                  </a:lnTo>
                  <a:lnTo>
                    <a:pt x="2233" y="12799"/>
                  </a:lnTo>
                  <a:lnTo>
                    <a:pt x="0" y="20954"/>
                  </a:lnTo>
                  <a:lnTo>
                    <a:pt x="2233" y="29110"/>
                  </a:lnTo>
                  <a:lnTo>
                    <a:pt x="8326" y="35771"/>
                  </a:lnTo>
                  <a:lnTo>
                    <a:pt x="17364" y="40262"/>
                  </a:lnTo>
                  <a:lnTo>
                    <a:pt x="28435" y="41909"/>
                  </a:lnTo>
                  <a:lnTo>
                    <a:pt x="39505" y="40262"/>
                  </a:lnTo>
                  <a:lnTo>
                    <a:pt x="48544" y="35771"/>
                  </a:lnTo>
                  <a:lnTo>
                    <a:pt x="54636" y="29110"/>
                  </a:lnTo>
                  <a:lnTo>
                    <a:pt x="56870" y="20954"/>
                  </a:lnTo>
                  <a:lnTo>
                    <a:pt x="54636" y="12799"/>
                  </a:lnTo>
                  <a:lnTo>
                    <a:pt x="48544" y="6138"/>
                  </a:lnTo>
                  <a:lnTo>
                    <a:pt x="39505" y="1647"/>
                  </a:lnTo>
                  <a:lnTo>
                    <a:pt x="28435" y="0"/>
                  </a:lnTo>
                  <a:close/>
                </a:path>
              </a:pathLst>
            </a:custGeom>
            <a:solidFill>
              <a:srgbClr val="E833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/>
            <p:cNvSpPr/>
            <p:nvPr/>
          </p:nvSpPr>
          <p:spPr>
            <a:xfrm>
              <a:off x="11052539" y="7136294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56870" y="20954"/>
                  </a:moveTo>
                  <a:lnTo>
                    <a:pt x="54636" y="29110"/>
                  </a:lnTo>
                  <a:lnTo>
                    <a:pt x="48544" y="35771"/>
                  </a:lnTo>
                  <a:lnTo>
                    <a:pt x="39505" y="40262"/>
                  </a:lnTo>
                  <a:lnTo>
                    <a:pt x="28435" y="41909"/>
                  </a:lnTo>
                  <a:lnTo>
                    <a:pt x="17364" y="40262"/>
                  </a:lnTo>
                  <a:lnTo>
                    <a:pt x="8326" y="35771"/>
                  </a:lnTo>
                  <a:lnTo>
                    <a:pt x="2233" y="29110"/>
                  </a:lnTo>
                  <a:lnTo>
                    <a:pt x="0" y="20954"/>
                  </a:lnTo>
                  <a:lnTo>
                    <a:pt x="2233" y="12799"/>
                  </a:lnTo>
                  <a:lnTo>
                    <a:pt x="8326" y="6138"/>
                  </a:lnTo>
                  <a:lnTo>
                    <a:pt x="17364" y="1647"/>
                  </a:lnTo>
                  <a:lnTo>
                    <a:pt x="28435" y="0"/>
                  </a:lnTo>
                  <a:lnTo>
                    <a:pt x="39505" y="1647"/>
                  </a:lnTo>
                  <a:lnTo>
                    <a:pt x="48544" y="6138"/>
                  </a:lnTo>
                  <a:lnTo>
                    <a:pt x="54636" y="12799"/>
                  </a:lnTo>
                  <a:lnTo>
                    <a:pt x="56870" y="20954"/>
                  </a:lnTo>
                  <a:close/>
                </a:path>
              </a:pathLst>
            </a:custGeom>
            <a:ln w="8394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/>
            <p:cNvSpPr/>
            <p:nvPr/>
          </p:nvSpPr>
          <p:spPr>
            <a:xfrm>
              <a:off x="11710638" y="7387725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28435" y="0"/>
                  </a:moveTo>
                  <a:lnTo>
                    <a:pt x="17364" y="1647"/>
                  </a:lnTo>
                  <a:lnTo>
                    <a:pt x="8326" y="6138"/>
                  </a:lnTo>
                  <a:lnTo>
                    <a:pt x="2233" y="12799"/>
                  </a:lnTo>
                  <a:lnTo>
                    <a:pt x="0" y="20955"/>
                  </a:lnTo>
                  <a:lnTo>
                    <a:pt x="2233" y="29110"/>
                  </a:lnTo>
                  <a:lnTo>
                    <a:pt x="8326" y="35771"/>
                  </a:lnTo>
                  <a:lnTo>
                    <a:pt x="17364" y="40262"/>
                  </a:lnTo>
                  <a:lnTo>
                    <a:pt x="28435" y="41910"/>
                  </a:lnTo>
                  <a:lnTo>
                    <a:pt x="39505" y="40262"/>
                  </a:lnTo>
                  <a:lnTo>
                    <a:pt x="48544" y="35771"/>
                  </a:lnTo>
                  <a:lnTo>
                    <a:pt x="54636" y="29110"/>
                  </a:lnTo>
                  <a:lnTo>
                    <a:pt x="56870" y="20955"/>
                  </a:lnTo>
                  <a:lnTo>
                    <a:pt x="54636" y="12799"/>
                  </a:lnTo>
                  <a:lnTo>
                    <a:pt x="48544" y="6138"/>
                  </a:lnTo>
                  <a:lnTo>
                    <a:pt x="39505" y="1647"/>
                  </a:lnTo>
                  <a:lnTo>
                    <a:pt x="28435" y="0"/>
                  </a:lnTo>
                  <a:close/>
                </a:path>
              </a:pathLst>
            </a:custGeom>
            <a:solidFill>
              <a:srgbClr val="E833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/>
            <p:cNvSpPr/>
            <p:nvPr/>
          </p:nvSpPr>
          <p:spPr>
            <a:xfrm>
              <a:off x="11710638" y="7387725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56870" y="20955"/>
                  </a:moveTo>
                  <a:lnTo>
                    <a:pt x="54636" y="29110"/>
                  </a:lnTo>
                  <a:lnTo>
                    <a:pt x="48544" y="35771"/>
                  </a:lnTo>
                  <a:lnTo>
                    <a:pt x="39505" y="40262"/>
                  </a:lnTo>
                  <a:lnTo>
                    <a:pt x="28435" y="41910"/>
                  </a:lnTo>
                  <a:lnTo>
                    <a:pt x="17364" y="40262"/>
                  </a:lnTo>
                  <a:lnTo>
                    <a:pt x="8326" y="35771"/>
                  </a:lnTo>
                  <a:lnTo>
                    <a:pt x="2233" y="29110"/>
                  </a:lnTo>
                  <a:lnTo>
                    <a:pt x="0" y="20955"/>
                  </a:lnTo>
                  <a:lnTo>
                    <a:pt x="2233" y="12799"/>
                  </a:lnTo>
                  <a:lnTo>
                    <a:pt x="8326" y="6138"/>
                  </a:lnTo>
                  <a:lnTo>
                    <a:pt x="17364" y="1647"/>
                  </a:lnTo>
                  <a:lnTo>
                    <a:pt x="28435" y="0"/>
                  </a:lnTo>
                  <a:lnTo>
                    <a:pt x="39505" y="1647"/>
                  </a:lnTo>
                  <a:lnTo>
                    <a:pt x="48544" y="6138"/>
                  </a:lnTo>
                  <a:lnTo>
                    <a:pt x="54636" y="12799"/>
                  </a:lnTo>
                  <a:lnTo>
                    <a:pt x="56870" y="20955"/>
                  </a:lnTo>
                  <a:close/>
                </a:path>
              </a:pathLst>
            </a:custGeom>
            <a:ln w="8394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/>
            <p:cNvSpPr/>
            <p:nvPr/>
          </p:nvSpPr>
          <p:spPr>
            <a:xfrm>
              <a:off x="12360612" y="8148008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28435" y="0"/>
                  </a:moveTo>
                  <a:lnTo>
                    <a:pt x="17364" y="1647"/>
                  </a:lnTo>
                  <a:lnTo>
                    <a:pt x="8326" y="6138"/>
                  </a:lnTo>
                  <a:lnTo>
                    <a:pt x="2233" y="12799"/>
                  </a:lnTo>
                  <a:lnTo>
                    <a:pt x="0" y="20954"/>
                  </a:lnTo>
                  <a:lnTo>
                    <a:pt x="2233" y="29110"/>
                  </a:lnTo>
                  <a:lnTo>
                    <a:pt x="8326" y="35771"/>
                  </a:lnTo>
                  <a:lnTo>
                    <a:pt x="17364" y="40262"/>
                  </a:lnTo>
                  <a:lnTo>
                    <a:pt x="28435" y="41909"/>
                  </a:lnTo>
                  <a:lnTo>
                    <a:pt x="39505" y="40262"/>
                  </a:lnTo>
                  <a:lnTo>
                    <a:pt x="48544" y="35771"/>
                  </a:lnTo>
                  <a:lnTo>
                    <a:pt x="54636" y="29110"/>
                  </a:lnTo>
                  <a:lnTo>
                    <a:pt x="56870" y="20954"/>
                  </a:lnTo>
                  <a:lnTo>
                    <a:pt x="54636" y="12799"/>
                  </a:lnTo>
                  <a:lnTo>
                    <a:pt x="48544" y="6138"/>
                  </a:lnTo>
                  <a:lnTo>
                    <a:pt x="39505" y="1647"/>
                  </a:lnTo>
                  <a:lnTo>
                    <a:pt x="28435" y="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/>
            <p:cNvSpPr/>
            <p:nvPr/>
          </p:nvSpPr>
          <p:spPr>
            <a:xfrm>
              <a:off x="12360612" y="8148008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56870" y="20954"/>
                  </a:moveTo>
                  <a:lnTo>
                    <a:pt x="54636" y="29110"/>
                  </a:lnTo>
                  <a:lnTo>
                    <a:pt x="48544" y="35771"/>
                  </a:lnTo>
                  <a:lnTo>
                    <a:pt x="39505" y="40262"/>
                  </a:lnTo>
                  <a:lnTo>
                    <a:pt x="28435" y="41909"/>
                  </a:lnTo>
                  <a:lnTo>
                    <a:pt x="17364" y="40262"/>
                  </a:lnTo>
                  <a:lnTo>
                    <a:pt x="8326" y="35771"/>
                  </a:lnTo>
                  <a:lnTo>
                    <a:pt x="2233" y="29110"/>
                  </a:lnTo>
                  <a:lnTo>
                    <a:pt x="0" y="20954"/>
                  </a:lnTo>
                  <a:lnTo>
                    <a:pt x="2233" y="12799"/>
                  </a:lnTo>
                  <a:lnTo>
                    <a:pt x="8326" y="6138"/>
                  </a:lnTo>
                  <a:lnTo>
                    <a:pt x="17364" y="1647"/>
                  </a:lnTo>
                  <a:lnTo>
                    <a:pt x="28435" y="0"/>
                  </a:lnTo>
                  <a:lnTo>
                    <a:pt x="39505" y="1647"/>
                  </a:lnTo>
                  <a:lnTo>
                    <a:pt x="48544" y="6138"/>
                  </a:lnTo>
                  <a:lnTo>
                    <a:pt x="54636" y="12799"/>
                  </a:lnTo>
                  <a:lnTo>
                    <a:pt x="56870" y="20954"/>
                  </a:lnTo>
                  <a:close/>
                </a:path>
              </a:pathLst>
            </a:custGeom>
            <a:ln w="8394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/>
            <p:cNvSpPr/>
            <p:nvPr/>
          </p:nvSpPr>
          <p:spPr>
            <a:xfrm>
              <a:off x="13018713" y="8650870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28435" y="0"/>
                  </a:moveTo>
                  <a:lnTo>
                    <a:pt x="17364" y="1647"/>
                  </a:lnTo>
                  <a:lnTo>
                    <a:pt x="8326" y="6138"/>
                  </a:lnTo>
                  <a:lnTo>
                    <a:pt x="2233" y="12799"/>
                  </a:lnTo>
                  <a:lnTo>
                    <a:pt x="0" y="20954"/>
                  </a:lnTo>
                  <a:lnTo>
                    <a:pt x="2233" y="29110"/>
                  </a:lnTo>
                  <a:lnTo>
                    <a:pt x="8326" y="35771"/>
                  </a:lnTo>
                  <a:lnTo>
                    <a:pt x="17364" y="40262"/>
                  </a:lnTo>
                  <a:lnTo>
                    <a:pt x="28435" y="41909"/>
                  </a:lnTo>
                  <a:lnTo>
                    <a:pt x="39505" y="40262"/>
                  </a:lnTo>
                  <a:lnTo>
                    <a:pt x="48544" y="35771"/>
                  </a:lnTo>
                  <a:lnTo>
                    <a:pt x="54636" y="29110"/>
                  </a:lnTo>
                  <a:lnTo>
                    <a:pt x="56870" y="20954"/>
                  </a:lnTo>
                  <a:lnTo>
                    <a:pt x="54636" y="12799"/>
                  </a:lnTo>
                  <a:lnTo>
                    <a:pt x="48544" y="6138"/>
                  </a:lnTo>
                  <a:lnTo>
                    <a:pt x="39505" y="1647"/>
                  </a:lnTo>
                  <a:lnTo>
                    <a:pt x="28435" y="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/>
            <p:cNvSpPr/>
            <p:nvPr/>
          </p:nvSpPr>
          <p:spPr>
            <a:xfrm>
              <a:off x="13018713" y="8650870"/>
              <a:ext cx="57150" cy="41910"/>
            </a:xfrm>
            <a:custGeom>
              <a:avLst/>
              <a:gdLst/>
              <a:ahLst/>
              <a:cxnLst/>
              <a:rect l="l" t="t" r="r" b="b"/>
              <a:pathLst>
                <a:path w="57150" h="41909">
                  <a:moveTo>
                    <a:pt x="56870" y="20954"/>
                  </a:moveTo>
                  <a:lnTo>
                    <a:pt x="54636" y="29110"/>
                  </a:lnTo>
                  <a:lnTo>
                    <a:pt x="48544" y="35771"/>
                  </a:lnTo>
                  <a:lnTo>
                    <a:pt x="39505" y="40262"/>
                  </a:lnTo>
                  <a:lnTo>
                    <a:pt x="28435" y="41909"/>
                  </a:lnTo>
                  <a:lnTo>
                    <a:pt x="17364" y="40262"/>
                  </a:lnTo>
                  <a:lnTo>
                    <a:pt x="8326" y="35771"/>
                  </a:lnTo>
                  <a:lnTo>
                    <a:pt x="2233" y="29110"/>
                  </a:lnTo>
                  <a:lnTo>
                    <a:pt x="0" y="20954"/>
                  </a:lnTo>
                  <a:lnTo>
                    <a:pt x="2233" y="12799"/>
                  </a:lnTo>
                  <a:lnTo>
                    <a:pt x="8326" y="6138"/>
                  </a:lnTo>
                  <a:lnTo>
                    <a:pt x="17364" y="1647"/>
                  </a:lnTo>
                  <a:lnTo>
                    <a:pt x="28435" y="0"/>
                  </a:lnTo>
                  <a:lnTo>
                    <a:pt x="39505" y="1647"/>
                  </a:lnTo>
                  <a:lnTo>
                    <a:pt x="48544" y="6138"/>
                  </a:lnTo>
                  <a:lnTo>
                    <a:pt x="54636" y="12799"/>
                  </a:lnTo>
                  <a:lnTo>
                    <a:pt x="56870" y="20954"/>
                  </a:lnTo>
                  <a:close/>
                </a:path>
              </a:pathLst>
            </a:custGeom>
            <a:ln w="8394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/>
            <p:cNvSpPr/>
            <p:nvPr/>
          </p:nvSpPr>
          <p:spPr>
            <a:xfrm>
              <a:off x="8460761" y="6908809"/>
              <a:ext cx="5248910" cy="2520315"/>
            </a:xfrm>
            <a:custGeom>
              <a:avLst/>
              <a:gdLst/>
              <a:ahLst/>
              <a:cxnLst/>
              <a:rect l="l" t="t" r="r" b="b"/>
              <a:pathLst>
                <a:path w="5248909" h="2520315">
                  <a:moveTo>
                    <a:pt x="0" y="0"/>
                  </a:moveTo>
                  <a:lnTo>
                    <a:pt x="658101" y="0"/>
                  </a:lnTo>
                  <a:lnTo>
                    <a:pt x="1316202" y="0"/>
                  </a:lnTo>
                  <a:lnTo>
                    <a:pt x="1966175" y="0"/>
                  </a:lnTo>
                  <a:lnTo>
                    <a:pt x="2624277" y="0"/>
                  </a:lnTo>
                  <a:lnTo>
                    <a:pt x="3282378" y="760285"/>
                  </a:lnTo>
                  <a:lnTo>
                    <a:pt x="3932351" y="1263142"/>
                  </a:lnTo>
                  <a:lnTo>
                    <a:pt x="4590453" y="1766011"/>
                  </a:lnTo>
                  <a:lnTo>
                    <a:pt x="5248541" y="2520302"/>
                  </a:lnTo>
                </a:path>
              </a:pathLst>
            </a:custGeom>
            <a:ln w="25196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/>
            <p:cNvSpPr/>
            <p:nvPr/>
          </p:nvSpPr>
          <p:spPr>
            <a:xfrm>
              <a:off x="8428262" y="6884863"/>
              <a:ext cx="65405" cy="48260"/>
            </a:xfrm>
            <a:custGeom>
              <a:avLst/>
              <a:gdLst/>
              <a:ahLst/>
              <a:cxnLst/>
              <a:rect l="l" t="t" r="r" b="b"/>
              <a:pathLst>
                <a:path w="65404" h="48259">
                  <a:moveTo>
                    <a:pt x="32499" y="0"/>
                  </a:moveTo>
                  <a:lnTo>
                    <a:pt x="0" y="23939"/>
                  </a:lnTo>
                  <a:lnTo>
                    <a:pt x="32499" y="47891"/>
                  </a:lnTo>
                  <a:lnTo>
                    <a:pt x="64998" y="23939"/>
                  </a:lnTo>
                  <a:lnTo>
                    <a:pt x="32499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/>
            <p:cNvSpPr/>
            <p:nvPr/>
          </p:nvSpPr>
          <p:spPr>
            <a:xfrm>
              <a:off x="8428262" y="6884863"/>
              <a:ext cx="65405" cy="48260"/>
            </a:xfrm>
            <a:custGeom>
              <a:avLst/>
              <a:gdLst/>
              <a:ahLst/>
              <a:cxnLst/>
              <a:rect l="l" t="t" r="r" b="b"/>
              <a:pathLst>
                <a:path w="65404" h="48259">
                  <a:moveTo>
                    <a:pt x="32499" y="0"/>
                  </a:moveTo>
                  <a:lnTo>
                    <a:pt x="64998" y="23939"/>
                  </a:lnTo>
                  <a:lnTo>
                    <a:pt x="32499" y="47891"/>
                  </a:lnTo>
                  <a:lnTo>
                    <a:pt x="0" y="23939"/>
                  </a:lnTo>
                  <a:lnTo>
                    <a:pt x="32499" y="0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5" name="object 205"/>
          <p:cNvSpPr txBox="1"/>
          <p:nvPr/>
        </p:nvSpPr>
        <p:spPr>
          <a:xfrm>
            <a:off x="8287352" y="9332617"/>
            <a:ext cx="137160" cy="2533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735">
              <a:lnSpc>
                <a:spcPts val="830"/>
              </a:lnSpc>
              <a:spcBef>
                <a:spcPts val="105"/>
              </a:spcBef>
            </a:pPr>
            <a:r>
              <a:rPr dirty="0" sz="700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lnSpc>
                <a:spcPts val="950"/>
              </a:lnSpc>
            </a:pPr>
            <a:r>
              <a:rPr dirty="0" sz="800" spc="-85">
                <a:solidFill>
                  <a:srgbClr val="3F3B3A"/>
                </a:solidFill>
                <a:latin typeface="Lucida Sans Unicode"/>
                <a:cs typeface="Lucida Sans Unicode"/>
              </a:rPr>
              <a:t>3</a:t>
            </a: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8317739" y="9001603"/>
            <a:ext cx="7747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40">
                <a:solidFill>
                  <a:srgbClr val="3F3B3A"/>
                </a:solidFill>
                <a:latin typeface="Lucida Sans Unicode"/>
                <a:cs typeface="Lucida Sans Unicode"/>
              </a:rPr>
              <a:t>2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8313424" y="8670588"/>
            <a:ext cx="8255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>
                <a:solidFill>
                  <a:srgbClr val="3F3B3A"/>
                </a:solidFill>
                <a:latin typeface="Lucida Sans Unicode"/>
                <a:cs typeface="Lucida Sans Unicode"/>
              </a:rPr>
              <a:t>4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8312974" y="8339574"/>
            <a:ext cx="8255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5">
                <a:solidFill>
                  <a:srgbClr val="3F3B3A"/>
                </a:solidFill>
                <a:latin typeface="Lucida Sans Unicode"/>
                <a:cs typeface="Lucida Sans Unicode"/>
              </a:rPr>
              <a:t>6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8313244" y="8008560"/>
            <a:ext cx="8255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>
                <a:solidFill>
                  <a:srgbClr val="3F3B3A"/>
                </a:solidFill>
                <a:latin typeface="Lucida Sans Unicode"/>
                <a:cs typeface="Lucida Sans Unicode"/>
              </a:rPr>
              <a:t>8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8287892" y="7677545"/>
            <a:ext cx="111125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220">
                <a:solidFill>
                  <a:srgbClr val="3F3B3A"/>
                </a:solidFill>
                <a:latin typeface="Lucida Sans Unicode"/>
                <a:cs typeface="Lucida Sans Unicode"/>
              </a:rPr>
              <a:t>1</a:t>
            </a:r>
            <a:r>
              <a:rPr dirty="0" sz="700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8292117" y="7346530"/>
            <a:ext cx="106045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220">
                <a:solidFill>
                  <a:srgbClr val="3F3B3A"/>
                </a:solidFill>
                <a:latin typeface="Lucida Sans Unicode"/>
                <a:cs typeface="Lucida Sans Unicode"/>
              </a:rPr>
              <a:t>1</a:t>
            </a:r>
            <a:r>
              <a:rPr dirty="0" sz="700" spc="-40">
                <a:solidFill>
                  <a:srgbClr val="3F3B3A"/>
                </a:solidFill>
                <a:latin typeface="Lucida Sans Unicode"/>
                <a:cs typeface="Lucida Sans Unicode"/>
              </a:rPr>
              <a:t>2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8287802" y="7015515"/>
            <a:ext cx="111125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220">
                <a:solidFill>
                  <a:srgbClr val="3F3B3A"/>
                </a:solidFill>
                <a:latin typeface="Lucida Sans Unicode"/>
                <a:cs typeface="Lucida Sans Unicode"/>
              </a:rPr>
              <a:t>1</a:t>
            </a:r>
            <a:r>
              <a:rPr dirty="0" sz="700">
                <a:solidFill>
                  <a:srgbClr val="3F3B3A"/>
                </a:solidFill>
                <a:latin typeface="Lucida Sans Unicode"/>
                <a:cs typeface="Lucida Sans Unicode"/>
              </a:rPr>
              <a:t>4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8287353" y="6684501"/>
            <a:ext cx="11176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220">
                <a:solidFill>
                  <a:srgbClr val="3F3B3A"/>
                </a:solidFill>
                <a:latin typeface="Lucida Sans Unicode"/>
                <a:cs typeface="Lucida Sans Unicode"/>
              </a:rPr>
              <a:t>1</a:t>
            </a:r>
            <a:r>
              <a:rPr dirty="0" sz="700" spc="5">
                <a:solidFill>
                  <a:srgbClr val="3F3B3A"/>
                </a:solidFill>
                <a:latin typeface="Lucida Sans Unicode"/>
                <a:cs typeface="Lucida Sans Unicode"/>
              </a:rPr>
              <a:t>6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8946268" y="9438333"/>
            <a:ext cx="1371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5">
                <a:solidFill>
                  <a:srgbClr val="3F3B3A"/>
                </a:solidFill>
                <a:latin typeface="Lucida Sans Unicode"/>
                <a:cs typeface="Lucida Sans Unicode"/>
              </a:rPr>
              <a:t>3</a:t>
            </a: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9617895" y="9438333"/>
            <a:ext cx="1403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4</a:t>
            </a: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10289522" y="9438333"/>
            <a:ext cx="1403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4</a:t>
            </a: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11632775" y="9438333"/>
            <a:ext cx="1403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55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12304402" y="9438333"/>
            <a:ext cx="14097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3F3B3A"/>
                </a:solidFill>
                <a:latin typeface="Lucida Sans Unicode"/>
                <a:cs typeface="Lucida Sans Unicode"/>
              </a:rPr>
              <a:t>6</a:t>
            </a: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12976029" y="9438333"/>
            <a:ext cx="14097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3F3B3A"/>
                </a:solidFill>
                <a:latin typeface="Lucida Sans Unicode"/>
                <a:cs typeface="Lucida Sans Unicode"/>
              </a:rPr>
              <a:t>6</a:t>
            </a: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13647656" y="9438333"/>
            <a:ext cx="1333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14">
                <a:solidFill>
                  <a:srgbClr val="3F3B3A"/>
                </a:solidFill>
                <a:latin typeface="Lucida Sans Unicode"/>
                <a:cs typeface="Lucida Sans Unicode"/>
              </a:rPr>
              <a:t>7</a:t>
            </a: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10512313" y="9427734"/>
            <a:ext cx="901065" cy="29083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 marL="136525">
              <a:lnSpc>
                <a:spcPct val="100000"/>
              </a:lnSpc>
              <a:spcBef>
                <a:spcPts val="180"/>
              </a:spcBef>
            </a:pPr>
            <a:r>
              <a:rPr dirty="0" sz="800" spc="-55">
                <a:solidFill>
                  <a:srgbClr val="3F3B3A"/>
                </a:solidFill>
                <a:latin typeface="Lucida Sans Unicode"/>
                <a:cs typeface="Lucida Sans Unicode"/>
              </a:rPr>
              <a:t>50</a:t>
            </a:r>
            <a:endParaRPr sz="8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dirty="0" sz="800" spc="40">
                <a:solidFill>
                  <a:srgbClr val="221815"/>
                </a:solidFill>
                <a:latin typeface="Lucida Sans Unicode"/>
                <a:cs typeface="Lucida Sans Unicode"/>
              </a:rPr>
              <a:t>Temperature(°C)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14076120" y="7554788"/>
            <a:ext cx="533400" cy="358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solidFill>
                  <a:srgbClr val="5A5858"/>
                </a:solidFill>
                <a:latin typeface="Lucida Sans Unicode"/>
                <a:cs typeface="Lucida Sans Unicode"/>
              </a:rPr>
              <a:t>380-550V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800" spc="-5">
                <a:solidFill>
                  <a:srgbClr val="5A5858"/>
                </a:solidFill>
                <a:latin typeface="Lucida Sans Unicode"/>
                <a:cs typeface="Lucida Sans Unicode"/>
              </a:rPr>
              <a:t>550-950V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223" name="object 223"/>
          <p:cNvGrpSpPr/>
          <p:nvPr/>
        </p:nvGrpSpPr>
        <p:grpSpPr>
          <a:xfrm>
            <a:off x="13808380" y="7610782"/>
            <a:ext cx="207010" cy="53975"/>
            <a:chOff x="13808380" y="7610782"/>
            <a:chExt cx="207010" cy="53975"/>
          </a:xfrm>
        </p:grpSpPr>
        <p:sp>
          <p:nvSpPr>
            <p:cNvPr id="224" name="object 224"/>
            <p:cNvSpPr/>
            <p:nvPr/>
          </p:nvSpPr>
          <p:spPr>
            <a:xfrm>
              <a:off x="13808380" y="7637611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09" h="0">
                  <a:moveTo>
                    <a:pt x="0" y="0"/>
                  </a:moveTo>
                  <a:lnTo>
                    <a:pt x="206743" y="0"/>
                  </a:lnTo>
                </a:path>
              </a:pathLst>
            </a:custGeom>
            <a:ln w="25400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/>
            <p:cNvSpPr/>
            <p:nvPr/>
          </p:nvSpPr>
          <p:spPr>
            <a:xfrm>
              <a:off x="13889139" y="7614980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19" h="45720">
                  <a:moveTo>
                    <a:pt x="22605" y="0"/>
                  </a:moveTo>
                  <a:lnTo>
                    <a:pt x="13807" y="1778"/>
                  </a:lnTo>
                  <a:lnTo>
                    <a:pt x="6621" y="6629"/>
                  </a:lnTo>
                  <a:lnTo>
                    <a:pt x="1776" y="13823"/>
                  </a:lnTo>
                  <a:lnTo>
                    <a:pt x="0" y="22631"/>
                  </a:lnTo>
                  <a:lnTo>
                    <a:pt x="1776" y="31437"/>
                  </a:lnTo>
                  <a:lnTo>
                    <a:pt x="6621" y="38627"/>
                  </a:lnTo>
                  <a:lnTo>
                    <a:pt x="13807" y="43473"/>
                  </a:lnTo>
                  <a:lnTo>
                    <a:pt x="22605" y="45250"/>
                  </a:lnTo>
                  <a:lnTo>
                    <a:pt x="31412" y="43473"/>
                  </a:lnTo>
                  <a:lnTo>
                    <a:pt x="38601" y="38627"/>
                  </a:lnTo>
                  <a:lnTo>
                    <a:pt x="43447" y="31437"/>
                  </a:lnTo>
                  <a:lnTo>
                    <a:pt x="45224" y="22631"/>
                  </a:lnTo>
                  <a:lnTo>
                    <a:pt x="43447" y="13823"/>
                  </a:lnTo>
                  <a:lnTo>
                    <a:pt x="38601" y="6629"/>
                  </a:lnTo>
                  <a:lnTo>
                    <a:pt x="31412" y="1778"/>
                  </a:lnTo>
                  <a:lnTo>
                    <a:pt x="22605" y="0"/>
                  </a:lnTo>
                  <a:close/>
                </a:path>
              </a:pathLst>
            </a:custGeom>
            <a:solidFill>
              <a:srgbClr val="E833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/>
            <p:cNvSpPr/>
            <p:nvPr/>
          </p:nvSpPr>
          <p:spPr>
            <a:xfrm>
              <a:off x="13889139" y="7614980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19" h="45720">
                  <a:moveTo>
                    <a:pt x="45224" y="22631"/>
                  </a:moveTo>
                  <a:lnTo>
                    <a:pt x="43447" y="31437"/>
                  </a:lnTo>
                  <a:lnTo>
                    <a:pt x="38601" y="38627"/>
                  </a:lnTo>
                  <a:lnTo>
                    <a:pt x="31412" y="43473"/>
                  </a:lnTo>
                  <a:lnTo>
                    <a:pt x="22605" y="45250"/>
                  </a:lnTo>
                  <a:lnTo>
                    <a:pt x="13807" y="43473"/>
                  </a:lnTo>
                  <a:lnTo>
                    <a:pt x="6621" y="38627"/>
                  </a:lnTo>
                  <a:lnTo>
                    <a:pt x="1776" y="31437"/>
                  </a:lnTo>
                  <a:lnTo>
                    <a:pt x="0" y="22631"/>
                  </a:lnTo>
                  <a:lnTo>
                    <a:pt x="1776" y="13823"/>
                  </a:lnTo>
                  <a:lnTo>
                    <a:pt x="6621" y="6629"/>
                  </a:lnTo>
                  <a:lnTo>
                    <a:pt x="13807" y="1778"/>
                  </a:lnTo>
                  <a:lnTo>
                    <a:pt x="22605" y="0"/>
                  </a:lnTo>
                  <a:lnTo>
                    <a:pt x="31412" y="1778"/>
                  </a:lnTo>
                  <a:lnTo>
                    <a:pt x="38601" y="6629"/>
                  </a:lnTo>
                  <a:lnTo>
                    <a:pt x="43447" y="13823"/>
                  </a:lnTo>
                  <a:lnTo>
                    <a:pt x="45224" y="22631"/>
                  </a:lnTo>
                  <a:close/>
                </a:path>
              </a:pathLst>
            </a:custGeom>
            <a:ln w="8394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7" name="object 227"/>
          <p:cNvGrpSpPr/>
          <p:nvPr/>
        </p:nvGrpSpPr>
        <p:grpSpPr>
          <a:xfrm>
            <a:off x="13808380" y="7818868"/>
            <a:ext cx="207010" cy="60325"/>
            <a:chOff x="13808380" y="7818868"/>
            <a:chExt cx="207010" cy="60325"/>
          </a:xfrm>
        </p:grpSpPr>
        <p:sp>
          <p:nvSpPr>
            <p:cNvPr id="228" name="object 228"/>
            <p:cNvSpPr/>
            <p:nvPr/>
          </p:nvSpPr>
          <p:spPr>
            <a:xfrm>
              <a:off x="13808380" y="7848923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09" h="0">
                  <a:moveTo>
                    <a:pt x="0" y="0"/>
                  </a:moveTo>
                  <a:lnTo>
                    <a:pt x="206743" y="0"/>
                  </a:lnTo>
                </a:path>
              </a:pathLst>
            </a:custGeom>
            <a:ln w="25400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/>
            <p:cNvSpPr/>
            <p:nvPr/>
          </p:nvSpPr>
          <p:spPr>
            <a:xfrm>
              <a:off x="13885908" y="7823065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69" h="52070">
                  <a:moveTo>
                    <a:pt x="25844" y="0"/>
                  </a:moveTo>
                  <a:lnTo>
                    <a:pt x="0" y="25857"/>
                  </a:lnTo>
                  <a:lnTo>
                    <a:pt x="25844" y="51714"/>
                  </a:lnTo>
                  <a:lnTo>
                    <a:pt x="51689" y="25857"/>
                  </a:lnTo>
                  <a:lnTo>
                    <a:pt x="25844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/>
            <p:cNvSpPr/>
            <p:nvPr/>
          </p:nvSpPr>
          <p:spPr>
            <a:xfrm>
              <a:off x="13885908" y="7823065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69" h="52070">
                  <a:moveTo>
                    <a:pt x="25844" y="0"/>
                  </a:moveTo>
                  <a:lnTo>
                    <a:pt x="51689" y="25857"/>
                  </a:lnTo>
                  <a:lnTo>
                    <a:pt x="25844" y="51714"/>
                  </a:lnTo>
                  <a:lnTo>
                    <a:pt x="0" y="25857"/>
                  </a:lnTo>
                  <a:lnTo>
                    <a:pt x="25844" y="0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1" name="object 231"/>
          <p:cNvGrpSpPr/>
          <p:nvPr/>
        </p:nvGrpSpPr>
        <p:grpSpPr>
          <a:xfrm>
            <a:off x="8470455" y="3151289"/>
            <a:ext cx="5231130" cy="2734945"/>
            <a:chOff x="8470455" y="3151289"/>
            <a:chExt cx="5231130" cy="2734945"/>
          </a:xfrm>
        </p:grpSpPr>
        <p:sp>
          <p:nvSpPr>
            <p:cNvPr id="232" name="object 232"/>
            <p:cNvSpPr/>
            <p:nvPr/>
          </p:nvSpPr>
          <p:spPr>
            <a:xfrm>
              <a:off x="8476810" y="3460766"/>
              <a:ext cx="5216525" cy="2115820"/>
            </a:xfrm>
            <a:custGeom>
              <a:avLst/>
              <a:gdLst/>
              <a:ahLst/>
              <a:cxnLst/>
              <a:rect l="l" t="t" r="r" b="b"/>
              <a:pathLst>
                <a:path w="5216525" h="2115820">
                  <a:moveTo>
                    <a:pt x="0" y="0"/>
                  </a:moveTo>
                  <a:lnTo>
                    <a:pt x="5216334" y="0"/>
                  </a:lnTo>
                </a:path>
                <a:path w="5216525" h="2115820">
                  <a:moveTo>
                    <a:pt x="0" y="301015"/>
                  </a:moveTo>
                  <a:lnTo>
                    <a:pt x="5216334" y="301015"/>
                  </a:lnTo>
                </a:path>
                <a:path w="5216525" h="2115820">
                  <a:moveTo>
                    <a:pt x="0" y="606259"/>
                  </a:moveTo>
                  <a:lnTo>
                    <a:pt x="5216334" y="606259"/>
                  </a:lnTo>
                </a:path>
                <a:path w="5216525" h="2115820">
                  <a:moveTo>
                    <a:pt x="0" y="907275"/>
                  </a:moveTo>
                  <a:lnTo>
                    <a:pt x="5216334" y="907275"/>
                  </a:lnTo>
                </a:path>
                <a:path w="5216525" h="2115820">
                  <a:moveTo>
                    <a:pt x="0" y="1208278"/>
                  </a:moveTo>
                  <a:lnTo>
                    <a:pt x="5216334" y="1208278"/>
                  </a:lnTo>
                </a:path>
                <a:path w="5216525" h="2115820">
                  <a:moveTo>
                    <a:pt x="0" y="1509293"/>
                  </a:moveTo>
                  <a:lnTo>
                    <a:pt x="5216334" y="1509293"/>
                  </a:lnTo>
                </a:path>
                <a:path w="5216525" h="2115820">
                  <a:moveTo>
                    <a:pt x="0" y="1810296"/>
                  </a:moveTo>
                  <a:lnTo>
                    <a:pt x="5216334" y="1810296"/>
                  </a:lnTo>
                </a:path>
                <a:path w="5216525" h="2115820">
                  <a:moveTo>
                    <a:pt x="0" y="2115553"/>
                  </a:moveTo>
                  <a:lnTo>
                    <a:pt x="5216334" y="2115553"/>
                  </a:lnTo>
                </a:path>
              </a:pathLst>
            </a:custGeom>
            <a:ln w="12700">
              <a:solidFill>
                <a:srgbClr val="B5B6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/>
            <p:cNvSpPr/>
            <p:nvPr/>
          </p:nvSpPr>
          <p:spPr>
            <a:xfrm>
              <a:off x="8476805" y="3157639"/>
              <a:ext cx="5218430" cy="2722245"/>
            </a:xfrm>
            <a:custGeom>
              <a:avLst/>
              <a:gdLst/>
              <a:ahLst/>
              <a:cxnLst/>
              <a:rect l="l" t="t" r="r" b="b"/>
              <a:pathLst>
                <a:path w="5218430" h="2722245">
                  <a:moveTo>
                    <a:pt x="0" y="2721813"/>
                  </a:moveTo>
                  <a:lnTo>
                    <a:pt x="5218290" y="2721813"/>
                  </a:lnTo>
                  <a:lnTo>
                    <a:pt x="5218290" y="0"/>
                  </a:lnTo>
                  <a:lnTo>
                    <a:pt x="0" y="0"/>
                  </a:lnTo>
                  <a:lnTo>
                    <a:pt x="0" y="2721813"/>
                  </a:lnTo>
                  <a:close/>
                </a:path>
              </a:pathLst>
            </a:custGeom>
            <a:ln w="12700">
              <a:solidFill>
                <a:srgbClr val="B5B6B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4" name="object 234"/>
          <p:cNvSpPr txBox="1"/>
          <p:nvPr/>
        </p:nvSpPr>
        <p:spPr>
          <a:xfrm>
            <a:off x="10391172" y="5874353"/>
            <a:ext cx="1447165" cy="30734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ctr" marL="52069">
              <a:lnSpc>
                <a:spcPct val="100000"/>
              </a:lnSpc>
              <a:spcBef>
                <a:spcPts val="295"/>
              </a:spcBef>
              <a:tabLst>
                <a:tab pos="819785" algn="l"/>
              </a:tabLst>
            </a:pPr>
            <a:r>
              <a:rPr dirty="0" sz="700">
                <a:solidFill>
                  <a:srgbClr val="3F3B3A"/>
                </a:solidFill>
                <a:latin typeface="Lucida Sans Unicode"/>
                <a:cs typeface="Lucida Sans Unicode"/>
              </a:rPr>
              <a:t>20%	</a:t>
            </a:r>
            <a:r>
              <a:rPr dirty="0" sz="700" spc="5">
                <a:solidFill>
                  <a:srgbClr val="3F3B3A"/>
                </a:solidFill>
                <a:latin typeface="Lucida Sans Unicode"/>
                <a:cs typeface="Lucida Sans Unicode"/>
              </a:rPr>
              <a:t>30%</a:t>
            </a:r>
            <a:endParaRPr sz="7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dirty="0" sz="800" spc="35">
                <a:solidFill>
                  <a:srgbClr val="221815"/>
                </a:solidFill>
                <a:latin typeface="Lucida Sans Unicode"/>
                <a:cs typeface="Lucida Sans Unicode"/>
              </a:rPr>
              <a:t>Percentage</a:t>
            </a:r>
            <a:r>
              <a:rPr dirty="0" sz="800" spc="-55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-10">
                <a:solidFill>
                  <a:srgbClr val="221815"/>
                </a:solidFill>
                <a:latin typeface="Lucida Sans Unicode"/>
                <a:cs typeface="Lucida Sans Unicode"/>
              </a:rPr>
              <a:t>of</a:t>
            </a:r>
            <a:r>
              <a:rPr dirty="0" sz="800" spc="-50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10">
                <a:solidFill>
                  <a:srgbClr val="221815"/>
                </a:solidFill>
                <a:latin typeface="Lucida Sans Unicode"/>
                <a:cs typeface="Lucida Sans Unicode"/>
              </a:rPr>
              <a:t>output</a:t>
            </a:r>
            <a:r>
              <a:rPr dirty="0" sz="800" spc="-55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20">
                <a:solidFill>
                  <a:srgbClr val="221815"/>
                </a:solidFill>
                <a:latin typeface="Lucida Sans Unicode"/>
                <a:cs typeface="Lucida Sans Unicode"/>
              </a:rPr>
              <a:t>power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8238703" y="5777842"/>
            <a:ext cx="212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8</a:t>
            </a:r>
            <a:r>
              <a:rPr dirty="0" sz="700" spc="-35">
                <a:solidFill>
                  <a:srgbClr val="3F3B3A"/>
                </a:solidFill>
                <a:latin typeface="Lucida Sans Unicode"/>
                <a:cs typeface="Lucida Sans Unicode"/>
              </a:rPr>
              <a:t>8</a:t>
            </a:r>
            <a:r>
              <a:rPr dirty="0" sz="700" spc="-70">
                <a:solidFill>
                  <a:srgbClr val="3F3B3A"/>
                </a:solidFill>
                <a:latin typeface="Lucida Sans Unicode"/>
                <a:cs typeface="Lucida Sans Unicode"/>
              </a:rPr>
              <a:t>.</a:t>
            </a:r>
            <a:r>
              <a:rPr dirty="0" sz="700" spc="-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8238703" y="5480649"/>
            <a:ext cx="212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8</a:t>
            </a:r>
            <a:r>
              <a:rPr dirty="0" sz="700" spc="-35">
                <a:solidFill>
                  <a:srgbClr val="3F3B3A"/>
                </a:solidFill>
                <a:latin typeface="Lucida Sans Unicode"/>
                <a:cs typeface="Lucida Sans Unicode"/>
              </a:rPr>
              <a:t>9</a:t>
            </a:r>
            <a:r>
              <a:rPr dirty="0" sz="700" spc="-70">
                <a:solidFill>
                  <a:srgbClr val="3F3B3A"/>
                </a:solidFill>
                <a:latin typeface="Lucida Sans Unicode"/>
                <a:cs typeface="Lucida Sans Unicode"/>
              </a:rPr>
              <a:t>.</a:t>
            </a:r>
            <a:r>
              <a:rPr dirty="0" sz="700" spc="-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8238703" y="5183456"/>
            <a:ext cx="212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9</a:t>
            </a:r>
            <a:r>
              <a:rPr dirty="0" sz="700" spc="-35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-70">
                <a:solidFill>
                  <a:srgbClr val="3F3B3A"/>
                </a:solidFill>
                <a:latin typeface="Lucida Sans Unicode"/>
                <a:cs typeface="Lucida Sans Unicode"/>
              </a:rPr>
              <a:t>.</a:t>
            </a:r>
            <a:r>
              <a:rPr dirty="0" sz="700" spc="-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8238703" y="4886264"/>
            <a:ext cx="1847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9</a:t>
            </a:r>
            <a:r>
              <a:rPr dirty="0" sz="700" spc="-250">
                <a:solidFill>
                  <a:srgbClr val="3F3B3A"/>
                </a:solidFill>
                <a:latin typeface="Lucida Sans Unicode"/>
                <a:cs typeface="Lucida Sans Unicode"/>
              </a:rPr>
              <a:t>1</a:t>
            </a:r>
            <a:r>
              <a:rPr dirty="0" sz="700" spc="-70">
                <a:solidFill>
                  <a:srgbClr val="3F3B3A"/>
                </a:solidFill>
                <a:latin typeface="Lucida Sans Unicode"/>
                <a:cs typeface="Lucida Sans Unicode"/>
              </a:rPr>
              <a:t>.</a:t>
            </a:r>
            <a:r>
              <a:rPr dirty="0" sz="700" spc="-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8238703" y="4589071"/>
            <a:ext cx="2076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9</a:t>
            </a:r>
            <a:r>
              <a:rPr dirty="0" sz="700" spc="-75">
                <a:solidFill>
                  <a:srgbClr val="3F3B3A"/>
                </a:solidFill>
                <a:latin typeface="Lucida Sans Unicode"/>
                <a:cs typeface="Lucida Sans Unicode"/>
              </a:rPr>
              <a:t>2</a:t>
            </a:r>
            <a:r>
              <a:rPr dirty="0" sz="700" spc="-70">
                <a:solidFill>
                  <a:srgbClr val="3F3B3A"/>
                </a:solidFill>
                <a:latin typeface="Lucida Sans Unicode"/>
                <a:cs typeface="Lucida Sans Unicode"/>
              </a:rPr>
              <a:t>.</a:t>
            </a:r>
            <a:r>
              <a:rPr dirty="0" sz="700" spc="-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8238703" y="4291879"/>
            <a:ext cx="20827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9</a:t>
            </a:r>
            <a:r>
              <a:rPr dirty="0" sz="700" spc="-65">
                <a:solidFill>
                  <a:srgbClr val="3F3B3A"/>
                </a:solidFill>
                <a:latin typeface="Lucida Sans Unicode"/>
                <a:cs typeface="Lucida Sans Unicode"/>
              </a:rPr>
              <a:t>3</a:t>
            </a:r>
            <a:r>
              <a:rPr dirty="0" sz="700" spc="-70">
                <a:solidFill>
                  <a:srgbClr val="3F3B3A"/>
                </a:solidFill>
                <a:latin typeface="Lucida Sans Unicode"/>
                <a:cs typeface="Lucida Sans Unicode"/>
              </a:rPr>
              <a:t>.</a:t>
            </a:r>
            <a:r>
              <a:rPr dirty="0" sz="700" spc="-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8238703" y="3994686"/>
            <a:ext cx="212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9</a:t>
            </a:r>
            <a:r>
              <a:rPr dirty="0" sz="700" spc="-35">
                <a:solidFill>
                  <a:srgbClr val="3F3B3A"/>
                </a:solidFill>
                <a:latin typeface="Lucida Sans Unicode"/>
                <a:cs typeface="Lucida Sans Unicode"/>
              </a:rPr>
              <a:t>4</a:t>
            </a:r>
            <a:r>
              <a:rPr dirty="0" sz="700" spc="-70">
                <a:solidFill>
                  <a:srgbClr val="3F3B3A"/>
                </a:solidFill>
                <a:latin typeface="Lucida Sans Unicode"/>
                <a:cs typeface="Lucida Sans Unicode"/>
              </a:rPr>
              <a:t>.</a:t>
            </a:r>
            <a:r>
              <a:rPr dirty="0" sz="700" spc="-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8238703" y="3697493"/>
            <a:ext cx="212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9</a:t>
            </a:r>
            <a:r>
              <a:rPr dirty="0" sz="700" spc="-3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r>
              <a:rPr dirty="0" sz="700" spc="-70">
                <a:solidFill>
                  <a:srgbClr val="3F3B3A"/>
                </a:solidFill>
                <a:latin typeface="Lucida Sans Unicode"/>
                <a:cs typeface="Lucida Sans Unicode"/>
              </a:rPr>
              <a:t>.</a:t>
            </a:r>
            <a:r>
              <a:rPr dirty="0" sz="700" spc="-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8238703" y="3400300"/>
            <a:ext cx="2127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9</a:t>
            </a:r>
            <a:r>
              <a:rPr dirty="0" sz="700" spc="-30">
                <a:solidFill>
                  <a:srgbClr val="3F3B3A"/>
                </a:solidFill>
                <a:latin typeface="Lucida Sans Unicode"/>
                <a:cs typeface="Lucida Sans Unicode"/>
              </a:rPr>
              <a:t>6</a:t>
            </a:r>
            <a:r>
              <a:rPr dirty="0" sz="700" spc="-70">
                <a:solidFill>
                  <a:srgbClr val="3F3B3A"/>
                </a:solidFill>
                <a:latin typeface="Lucida Sans Unicode"/>
                <a:cs typeface="Lucida Sans Unicode"/>
              </a:rPr>
              <a:t>.</a:t>
            </a:r>
            <a:r>
              <a:rPr dirty="0" sz="700" spc="-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8238703" y="3103108"/>
            <a:ext cx="2044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9</a:t>
            </a:r>
            <a:r>
              <a:rPr dirty="0" sz="700" spc="-95">
                <a:solidFill>
                  <a:srgbClr val="3F3B3A"/>
                </a:solidFill>
                <a:latin typeface="Lucida Sans Unicode"/>
                <a:cs typeface="Lucida Sans Unicode"/>
              </a:rPr>
              <a:t>7</a:t>
            </a:r>
            <a:r>
              <a:rPr dirty="0" sz="700" spc="-70">
                <a:solidFill>
                  <a:srgbClr val="3F3B3A"/>
                </a:solidFill>
                <a:latin typeface="Lucida Sans Unicode"/>
                <a:cs typeface="Lucida Sans Unicode"/>
              </a:rPr>
              <a:t>.</a:t>
            </a:r>
            <a:r>
              <a:rPr dirty="0" sz="700" spc="-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9165663" y="5899191"/>
            <a:ext cx="1511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r>
              <a:rPr dirty="0" sz="700" spc="60">
                <a:solidFill>
                  <a:srgbClr val="3F3B3A"/>
                </a:solidFill>
                <a:latin typeface="Lucida Sans Unicode"/>
                <a:cs typeface="Lucida Sans Unicode"/>
              </a:rPr>
              <a:t>%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8398634" y="5899191"/>
            <a:ext cx="1492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30">
                <a:solidFill>
                  <a:srgbClr val="3F3B3A"/>
                </a:solidFill>
                <a:latin typeface="Lucida Sans Unicode"/>
                <a:cs typeface="Lucida Sans Unicode"/>
              </a:rPr>
              <a:t>0%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9910023" y="5899191"/>
            <a:ext cx="1765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4">
                <a:solidFill>
                  <a:srgbClr val="3F3B3A"/>
                </a:solidFill>
                <a:latin typeface="Lucida Sans Unicode"/>
                <a:cs typeface="Lucida Sans Unicode"/>
              </a:rPr>
              <a:t>1</a:t>
            </a:r>
            <a:r>
              <a:rPr dirty="0" sz="700" spc="-35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60">
                <a:solidFill>
                  <a:srgbClr val="3F3B3A"/>
                </a:solidFill>
                <a:latin typeface="Lucida Sans Unicode"/>
                <a:cs typeface="Lucida Sans Unicode"/>
              </a:rPr>
              <a:t>%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12190575" y="5899191"/>
            <a:ext cx="2038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r>
              <a:rPr dirty="0" sz="700" spc="-35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60">
                <a:solidFill>
                  <a:srgbClr val="3F3B3A"/>
                </a:solidFill>
                <a:latin typeface="Lucida Sans Unicode"/>
                <a:cs typeface="Lucida Sans Unicode"/>
              </a:rPr>
              <a:t>%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12967205" y="5899191"/>
            <a:ext cx="1962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0">
                <a:solidFill>
                  <a:srgbClr val="3F3B3A"/>
                </a:solidFill>
                <a:latin typeface="Lucida Sans Unicode"/>
                <a:cs typeface="Lucida Sans Unicode"/>
              </a:rPr>
              <a:t>7</a:t>
            </a:r>
            <a:r>
              <a:rPr dirty="0" sz="700" spc="-35">
                <a:solidFill>
                  <a:srgbClr val="3F3B3A"/>
                </a:solidFill>
                <a:latin typeface="Lucida Sans Unicode"/>
                <a:cs typeface="Lucida Sans Unicode"/>
              </a:rPr>
              <a:t>5</a:t>
            </a:r>
            <a:r>
              <a:rPr dirty="0" sz="700" spc="60">
                <a:solidFill>
                  <a:srgbClr val="3F3B3A"/>
                </a:solidFill>
                <a:latin typeface="Lucida Sans Unicode"/>
                <a:cs typeface="Lucida Sans Unicode"/>
              </a:rPr>
              <a:t>%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13698497" y="5889500"/>
            <a:ext cx="2343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4">
                <a:solidFill>
                  <a:srgbClr val="3F3B3A"/>
                </a:solidFill>
                <a:latin typeface="Lucida Sans Unicode"/>
                <a:cs typeface="Lucida Sans Unicode"/>
              </a:rPr>
              <a:t>1</a:t>
            </a:r>
            <a:r>
              <a:rPr dirty="0" sz="700" spc="-35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10">
                <a:solidFill>
                  <a:srgbClr val="3F3B3A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60">
                <a:solidFill>
                  <a:srgbClr val="3F3B3A"/>
                </a:solidFill>
                <a:latin typeface="Lucida Sans Unicode"/>
                <a:cs typeface="Lucida Sans Unicode"/>
              </a:rPr>
              <a:t>%</a:t>
            </a:r>
            <a:endParaRPr sz="700">
              <a:latin typeface="Lucida Sans Unicode"/>
              <a:cs typeface="Lucida Sans Unicode"/>
            </a:endParaRPr>
          </a:p>
        </p:txBody>
      </p:sp>
      <p:grpSp>
        <p:nvGrpSpPr>
          <p:cNvPr id="251" name="object 251"/>
          <p:cNvGrpSpPr/>
          <p:nvPr/>
        </p:nvGrpSpPr>
        <p:grpSpPr>
          <a:xfrm>
            <a:off x="13939651" y="3495847"/>
            <a:ext cx="192405" cy="46990"/>
            <a:chOff x="13939651" y="3495847"/>
            <a:chExt cx="192405" cy="46990"/>
          </a:xfrm>
        </p:grpSpPr>
        <p:sp>
          <p:nvSpPr>
            <p:cNvPr id="252" name="object 252"/>
            <p:cNvSpPr/>
            <p:nvPr/>
          </p:nvSpPr>
          <p:spPr>
            <a:xfrm>
              <a:off x="13939651" y="3521933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 h="0">
                  <a:moveTo>
                    <a:pt x="0" y="0"/>
                  </a:moveTo>
                  <a:lnTo>
                    <a:pt x="192011" y="0"/>
                  </a:lnTo>
                </a:path>
              </a:pathLst>
            </a:custGeom>
            <a:ln w="25400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/>
            <p:cNvSpPr/>
            <p:nvPr/>
          </p:nvSpPr>
          <p:spPr>
            <a:xfrm>
              <a:off x="14011660" y="3500045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20993" y="0"/>
                  </a:moveTo>
                  <a:lnTo>
                    <a:pt x="12821" y="1504"/>
                  </a:lnTo>
                  <a:lnTo>
                    <a:pt x="6148" y="5608"/>
                  </a:lnTo>
                  <a:lnTo>
                    <a:pt x="1649" y="11696"/>
                  </a:lnTo>
                  <a:lnTo>
                    <a:pt x="0" y="19151"/>
                  </a:lnTo>
                  <a:lnTo>
                    <a:pt x="1649" y="26607"/>
                  </a:lnTo>
                  <a:lnTo>
                    <a:pt x="6148" y="32694"/>
                  </a:lnTo>
                  <a:lnTo>
                    <a:pt x="12821" y="36798"/>
                  </a:lnTo>
                  <a:lnTo>
                    <a:pt x="20993" y="38303"/>
                  </a:lnTo>
                  <a:lnTo>
                    <a:pt x="29172" y="36798"/>
                  </a:lnTo>
                  <a:lnTo>
                    <a:pt x="35848" y="32694"/>
                  </a:lnTo>
                  <a:lnTo>
                    <a:pt x="40349" y="26607"/>
                  </a:lnTo>
                  <a:lnTo>
                    <a:pt x="41998" y="19151"/>
                  </a:lnTo>
                  <a:lnTo>
                    <a:pt x="40349" y="11696"/>
                  </a:lnTo>
                  <a:lnTo>
                    <a:pt x="35848" y="5608"/>
                  </a:lnTo>
                  <a:lnTo>
                    <a:pt x="29172" y="1504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/>
            <p:cNvSpPr/>
            <p:nvPr/>
          </p:nvSpPr>
          <p:spPr>
            <a:xfrm>
              <a:off x="14011660" y="3500045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41998" y="19151"/>
                  </a:moveTo>
                  <a:lnTo>
                    <a:pt x="40349" y="26607"/>
                  </a:lnTo>
                  <a:lnTo>
                    <a:pt x="35848" y="32694"/>
                  </a:lnTo>
                  <a:lnTo>
                    <a:pt x="29172" y="36798"/>
                  </a:lnTo>
                  <a:lnTo>
                    <a:pt x="20993" y="38303"/>
                  </a:lnTo>
                  <a:lnTo>
                    <a:pt x="12821" y="36798"/>
                  </a:lnTo>
                  <a:lnTo>
                    <a:pt x="6148" y="32694"/>
                  </a:lnTo>
                  <a:lnTo>
                    <a:pt x="1649" y="26607"/>
                  </a:lnTo>
                  <a:lnTo>
                    <a:pt x="0" y="19151"/>
                  </a:lnTo>
                  <a:lnTo>
                    <a:pt x="1649" y="11696"/>
                  </a:lnTo>
                  <a:lnTo>
                    <a:pt x="6148" y="5608"/>
                  </a:lnTo>
                  <a:lnTo>
                    <a:pt x="12821" y="1504"/>
                  </a:lnTo>
                  <a:lnTo>
                    <a:pt x="20993" y="0"/>
                  </a:lnTo>
                  <a:lnTo>
                    <a:pt x="29172" y="1504"/>
                  </a:lnTo>
                  <a:lnTo>
                    <a:pt x="35848" y="5608"/>
                  </a:lnTo>
                  <a:lnTo>
                    <a:pt x="40349" y="11696"/>
                  </a:lnTo>
                  <a:lnTo>
                    <a:pt x="41998" y="19151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5" name="object 255"/>
          <p:cNvSpPr txBox="1"/>
          <p:nvPr/>
        </p:nvSpPr>
        <p:spPr>
          <a:xfrm>
            <a:off x="14229922" y="3445826"/>
            <a:ext cx="291465" cy="21551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35"/>
              </a:spcBef>
            </a:pPr>
            <a:r>
              <a:rPr dirty="0" sz="700" spc="50">
                <a:solidFill>
                  <a:srgbClr val="5A5858"/>
                </a:solidFill>
                <a:latin typeface="Lucida Sans Unicode"/>
                <a:cs typeface="Lucida Sans Unicode"/>
              </a:rPr>
              <a:t>3</a:t>
            </a:r>
            <a:r>
              <a:rPr dirty="0" sz="700" spc="-5">
                <a:solidFill>
                  <a:srgbClr val="5A5858"/>
                </a:solidFill>
                <a:latin typeface="Lucida Sans Unicode"/>
                <a:cs typeface="Lucida Sans Unicode"/>
              </a:rPr>
              <a:t>3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V</a:t>
            </a:r>
            <a:endParaRPr sz="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600">
              <a:latin typeface="Lucida Sans Unicode"/>
              <a:cs typeface="Lucida Sans Unicode"/>
            </a:endParaRPr>
          </a:p>
          <a:p>
            <a:pPr marL="17145">
              <a:lnSpc>
                <a:spcPct val="100000"/>
              </a:lnSpc>
            </a:pPr>
            <a:r>
              <a:rPr dirty="0" sz="700" spc="50">
                <a:solidFill>
                  <a:srgbClr val="5A5858"/>
                </a:solidFill>
                <a:latin typeface="Lucida Sans Unicode"/>
                <a:cs typeface="Lucida Sans Unicode"/>
              </a:rPr>
              <a:t>3</a:t>
            </a:r>
            <a:r>
              <a:rPr dirty="0" sz="700" spc="30">
                <a:solidFill>
                  <a:srgbClr val="5A5858"/>
                </a:solidFill>
                <a:latin typeface="Lucida Sans Unicode"/>
                <a:cs typeface="Lucida Sans Unicode"/>
              </a:rPr>
              <a:t>8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V</a:t>
            </a:r>
            <a:endParaRPr sz="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600">
              <a:latin typeface="Lucida Sans Unicode"/>
              <a:cs typeface="Lucida Sans Unicode"/>
            </a:endParaRPr>
          </a:p>
          <a:p>
            <a:pPr marL="17145">
              <a:lnSpc>
                <a:spcPct val="100000"/>
              </a:lnSpc>
            </a:pP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4</a:t>
            </a:r>
            <a:r>
              <a:rPr dirty="0" sz="700" spc="-5">
                <a:solidFill>
                  <a:srgbClr val="5A5858"/>
                </a:solidFill>
                <a:latin typeface="Lucida Sans Unicode"/>
                <a:cs typeface="Lucida Sans Unicode"/>
              </a:rPr>
              <a:t>3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V</a:t>
            </a:r>
            <a:endParaRPr sz="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4</a:t>
            </a:r>
            <a:r>
              <a:rPr dirty="0" sz="700" spc="30">
                <a:solidFill>
                  <a:srgbClr val="5A5858"/>
                </a:solidFill>
                <a:latin typeface="Lucida Sans Unicode"/>
                <a:cs typeface="Lucida Sans Unicode"/>
              </a:rPr>
              <a:t>8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V</a:t>
            </a:r>
            <a:endParaRPr sz="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600">
              <a:latin typeface="Lucida Sans Unicode"/>
              <a:cs typeface="Lucida Sans Unicode"/>
            </a:endParaRPr>
          </a:p>
          <a:p>
            <a:pPr marL="17145">
              <a:lnSpc>
                <a:spcPct val="100000"/>
              </a:lnSpc>
            </a:pP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5</a:t>
            </a:r>
            <a:r>
              <a:rPr dirty="0" sz="700" spc="-5">
                <a:solidFill>
                  <a:srgbClr val="5A5858"/>
                </a:solidFill>
                <a:latin typeface="Lucida Sans Unicode"/>
                <a:cs typeface="Lucida Sans Unicode"/>
              </a:rPr>
              <a:t>3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V</a:t>
            </a:r>
            <a:endParaRPr sz="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600">
              <a:latin typeface="Lucida Sans Unicode"/>
              <a:cs typeface="Lucida Sans Unicode"/>
            </a:endParaRPr>
          </a:p>
          <a:p>
            <a:pPr marL="13335">
              <a:lnSpc>
                <a:spcPct val="100000"/>
              </a:lnSpc>
            </a:pP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5</a:t>
            </a:r>
            <a:r>
              <a:rPr dirty="0" sz="700" spc="30">
                <a:solidFill>
                  <a:srgbClr val="5A5858"/>
                </a:solidFill>
                <a:latin typeface="Lucida Sans Unicode"/>
                <a:cs typeface="Lucida Sans Unicode"/>
              </a:rPr>
              <a:t>8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V</a:t>
            </a:r>
            <a:endParaRPr sz="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600">
              <a:latin typeface="Lucida Sans Unicode"/>
              <a:cs typeface="Lucida Sans Unicode"/>
            </a:endParaRPr>
          </a:p>
          <a:p>
            <a:pPr marL="16510">
              <a:lnSpc>
                <a:spcPct val="100000"/>
              </a:lnSpc>
            </a:pPr>
            <a:r>
              <a:rPr dirty="0" sz="700" spc="90">
                <a:solidFill>
                  <a:srgbClr val="5A5858"/>
                </a:solidFill>
                <a:latin typeface="Lucida Sans Unicode"/>
                <a:cs typeface="Lucida Sans Unicode"/>
              </a:rPr>
              <a:t>6</a:t>
            </a:r>
            <a:r>
              <a:rPr dirty="0" sz="700" spc="-5">
                <a:solidFill>
                  <a:srgbClr val="5A5858"/>
                </a:solidFill>
                <a:latin typeface="Lucida Sans Unicode"/>
                <a:cs typeface="Lucida Sans Unicode"/>
              </a:rPr>
              <a:t>3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V</a:t>
            </a:r>
            <a:endParaRPr sz="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700" spc="90">
                <a:solidFill>
                  <a:srgbClr val="5A5858"/>
                </a:solidFill>
                <a:latin typeface="Lucida Sans Unicode"/>
                <a:cs typeface="Lucida Sans Unicode"/>
              </a:rPr>
              <a:t>6</a:t>
            </a:r>
            <a:r>
              <a:rPr dirty="0" sz="700" spc="30">
                <a:solidFill>
                  <a:srgbClr val="5A5858"/>
                </a:solidFill>
                <a:latin typeface="Lucida Sans Unicode"/>
                <a:cs typeface="Lucida Sans Unicode"/>
              </a:rPr>
              <a:t>8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V</a:t>
            </a:r>
            <a:endParaRPr sz="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600">
              <a:latin typeface="Lucida Sans Unicode"/>
              <a:cs typeface="Lucida Sans Unicode"/>
            </a:endParaRPr>
          </a:p>
          <a:p>
            <a:pPr marL="27305">
              <a:lnSpc>
                <a:spcPct val="100000"/>
              </a:lnSpc>
            </a:pPr>
            <a:r>
              <a:rPr dirty="0" sz="700" spc="15">
                <a:solidFill>
                  <a:srgbClr val="5A5858"/>
                </a:solidFill>
                <a:latin typeface="Lucida Sans Unicode"/>
                <a:cs typeface="Lucida Sans Unicode"/>
              </a:rPr>
              <a:t>7</a:t>
            </a:r>
            <a:r>
              <a:rPr dirty="0" sz="700" spc="-15">
                <a:solidFill>
                  <a:srgbClr val="5A5858"/>
                </a:solidFill>
                <a:latin typeface="Lucida Sans Unicode"/>
                <a:cs typeface="Lucida Sans Unicode"/>
              </a:rPr>
              <a:t>2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V</a:t>
            </a:r>
            <a:endParaRPr sz="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600">
              <a:latin typeface="Lucida Sans Unicode"/>
              <a:cs typeface="Lucida Sans Unicode"/>
            </a:endParaRPr>
          </a:p>
          <a:p>
            <a:pPr marL="13335">
              <a:lnSpc>
                <a:spcPct val="100000"/>
              </a:lnSpc>
            </a:pP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8</a:t>
            </a:r>
            <a:r>
              <a:rPr dirty="0" sz="700" spc="30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0</a:t>
            </a:r>
            <a:r>
              <a:rPr dirty="0" sz="700" spc="85">
                <a:solidFill>
                  <a:srgbClr val="5A5858"/>
                </a:solidFill>
                <a:latin typeface="Lucida Sans Unicode"/>
                <a:cs typeface="Lucida Sans Unicode"/>
              </a:rPr>
              <a:t>V</a:t>
            </a:r>
            <a:endParaRPr sz="700">
              <a:latin typeface="Lucida Sans Unicode"/>
              <a:cs typeface="Lucida Sans Unicode"/>
            </a:endParaRPr>
          </a:p>
        </p:txBody>
      </p:sp>
      <p:grpSp>
        <p:nvGrpSpPr>
          <p:cNvPr id="256" name="object 256"/>
          <p:cNvGrpSpPr/>
          <p:nvPr/>
        </p:nvGrpSpPr>
        <p:grpSpPr>
          <a:xfrm>
            <a:off x="13939651" y="3719934"/>
            <a:ext cx="192405" cy="46990"/>
            <a:chOff x="13939651" y="3719934"/>
            <a:chExt cx="192405" cy="46990"/>
          </a:xfrm>
        </p:grpSpPr>
        <p:sp>
          <p:nvSpPr>
            <p:cNvPr id="257" name="object 257"/>
            <p:cNvSpPr/>
            <p:nvPr/>
          </p:nvSpPr>
          <p:spPr>
            <a:xfrm>
              <a:off x="13939651" y="3746019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 h="0">
                  <a:moveTo>
                    <a:pt x="0" y="0"/>
                  </a:moveTo>
                  <a:lnTo>
                    <a:pt x="192011" y="0"/>
                  </a:lnTo>
                </a:path>
              </a:pathLst>
            </a:custGeom>
            <a:ln w="25400">
              <a:solidFill>
                <a:srgbClr val="EE7B3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/>
            <p:cNvSpPr/>
            <p:nvPr/>
          </p:nvSpPr>
          <p:spPr>
            <a:xfrm>
              <a:off x="14011660" y="3724131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20993" y="0"/>
                  </a:moveTo>
                  <a:lnTo>
                    <a:pt x="12821" y="1504"/>
                  </a:lnTo>
                  <a:lnTo>
                    <a:pt x="6148" y="5608"/>
                  </a:lnTo>
                  <a:lnTo>
                    <a:pt x="1649" y="11696"/>
                  </a:lnTo>
                  <a:lnTo>
                    <a:pt x="0" y="19151"/>
                  </a:lnTo>
                  <a:lnTo>
                    <a:pt x="1649" y="26607"/>
                  </a:lnTo>
                  <a:lnTo>
                    <a:pt x="6148" y="32694"/>
                  </a:lnTo>
                  <a:lnTo>
                    <a:pt x="12821" y="36798"/>
                  </a:lnTo>
                  <a:lnTo>
                    <a:pt x="20993" y="38303"/>
                  </a:lnTo>
                  <a:lnTo>
                    <a:pt x="29172" y="36798"/>
                  </a:lnTo>
                  <a:lnTo>
                    <a:pt x="35848" y="32694"/>
                  </a:lnTo>
                  <a:lnTo>
                    <a:pt x="40349" y="26607"/>
                  </a:lnTo>
                  <a:lnTo>
                    <a:pt x="41998" y="19151"/>
                  </a:lnTo>
                  <a:lnTo>
                    <a:pt x="40349" y="11696"/>
                  </a:lnTo>
                  <a:lnTo>
                    <a:pt x="35848" y="5608"/>
                  </a:lnTo>
                  <a:lnTo>
                    <a:pt x="29172" y="1504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EE7B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/>
            <p:cNvSpPr/>
            <p:nvPr/>
          </p:nvSpPr>
          <p:spPr>
            <a:xfrm>
              <a:off x="14011660" y="3724131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41998" y="19151"/>
                  </a:moveTo>
                  <a:lnTo>
                    <a:pt x="40349" y="26607"/>
                  </a:lnTo>
                  <a:lnTo>
                    <a:pt x="35848" y="32694"/>
                  </a:lnTo>
                  <a:lnTo>
                    <a:pt x="29172" y="36798"/>
                  </a:lnTo>
                  <a:lnTo>
                    <a:pt x="20993" y="38303"/>
                  </a:lnTo>
                  <a:lnTo>
                    <a:pt x="12821" y="36798"/>
                  </a:lnTo>
                  <a:lnTo>
                    <a:pt x="6148" y="32694"/>
                  </a:lnTo>
                  <a:lnTo>
                    <a:pt x="1649" y="26607"/>
                  </a:lnTo>
                  <a:lnTo>
                    <a:pt x="0" y="19151"/>
                  </a:lnTo>
                  <a:lnTo>
                    <a:pt x="1649" y="11696"/>
                  </a:lnTo>
                  <a:lnTo>
                    <a:pt x="6148" y="5608"/>
                  </a:lnTo>
                  <a:lnTo>
                    <a:pt x="12821" y="1504"/>
                  </a:lnTo>
                  <a:lnTo>
                    <a:pt x="20993" y="0"/>
                  </a:lnTo>
                  <a:lnTo>
                    <a:pt x="29172" y="1504"/>
                  </a:lnTo>
                  <a:lnTo>
                    <a:pt x="35848" y="5608"/>
                  </a:lnTo>
                  <a:lnTo>
                    <a:pt x="40349" y="11696"/>
                  </a:lnTo>
                  <a:lnTo>
                    <a:pt x="41998" y="19151"/>
                  </a:lnTo>
                  <a:close/>
                </a:path>
              </a:pathLst>
            </a:custGeom>
            <a:ln w="8394">
              <a:solidFill>
                <a:srgbClr val="EE7B3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0" name="object 260"/>
          <p:cNvGrpSpPr/>
          <p:nvPr/>
        </p:nvGrpSpPr>
        <p:grpSpPr>
          <a:xfrm>
            <a:off x="13939651" y="3944020"/>
            <a:ext cx="192405" cy="46990"/>
            <a:chOff x="13939651" y="3944020"/>
            <a:chExt cx="192405" cy="46990"/>
          </a:xfrm>
        </p:grpSpPr>
        <p:sp>
          <p:nvSpPr>
            <p:cNvPr id="261" name="object 261"/>
            <p:cNvSpPr/>
            <p:nvPr/>
          </p:nvSpPr>
          <p:spPr>
            <a:xfrm>
              <a:off x="13939651" y="3970105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 h="0">
                  <a:moveTo>
                    <a:pt x="0" y="0"/>
                  </a:moveTo>
                  <a:lnTo>
                    <a:pt x="192011" y="0"/>
                  </a:lnTo>
                </a:path>
              </a:pathLst>
            </a:custGeom>
            <a:ln w="25400">
              <a:solidFill>
                <a:srgbClr val="A8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/>
            <p:cNvSpPr/>
            <p:nvPr/>
          </p:nvSpPr>
          <p:spPr>
            <a:xfrm>
              <a:off x="14017659" y="3948218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20993" y="0"/>
                  </a:moveTo>
                  <a:lnTo>
                    <a:pt x="12821" y="1504"/>
                  </a:lnTo>
                  <a:lnTo>
                    <a:pt x="6148" y="5608"/>
                  </a:lnTo>
                  <a:lnTo>
                    <a:pt x="1649" y="11696"/>
                  </a:lnTo>
                  <a:lnTo>
                    <a:pt x="0" y="19151"/>
                  </a:lnTo>
                  <a:lnTo>
                    <a:pt x="1649" y="26607"/>
                  </a:lnTo>
                  <a:lnTo>
                    <a:pt x="6148" y="32694"/>
                  </a:lnTo>
                  <a:lnTo>
                    <a:pt x="12821" y="36798"/>
                  </a:lnTo>
                  <a:lnTo>
                    <a:pt x="20993" y="38303"/>
                  </a:lnTo>
                  <a:lnTo>
                    <a:pt x="29172" y="36798"/>
                  </a:lnTo>
                  <a:lnTo>
                    <a:pt x="35848" y="32694"/>
                  </a:lnTo>
                  <a:lnTo>
                    <a:pt x="40349" y="26607"/>
                  </a:lnTo>
                  <a:lnTo>
                    <a:pt x="41998" y="19151"/>
                  </a:lnTo>
                  <a:lnTo>
                    <a:pt x="40349" y="11696"/>
                  </a:lnTo>
                  <a:lnTo>
                    <a:pt x="35848" y="5608"/>
                  </a:lnTo>
                  <a:lnTo>
                    <a:pt x="29172" y="1504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A8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/>
            <p:cNvSpPr/>
            <p:nvPr/>
          </p:nvSpPr>
          <p:spPr>
            <a:xfrm>
              <a:off x="14017659" y="3948218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41998" y="19151"/>
                  </a:moveTo>
                  <a:lnTo>
                    <a:pt x="40349" y="26607"/>
                  </a:lnTo>
                  <a:lnTo>
                    <a:pt x="35848" y="32694"/>
                  </a:lnTo>
                  <a:lnTo>
                    <a:pt x="29172" y="36798"/>
                  </a:lnTo>
                  <a:lnTo>
                    <a:pt x="20993" y="38303"/>
                  </a:lnTo>
                  <a:lnTo>
                    <a:pt x="12821" y="36798"/>
                  </a:lnTo>
                  <a:lnTo>
                    <a:pt x="6148" y="32694"/>
                  </a:lnTo>
                  <a:lnTo>
                    <a:pt x="1649" y="26607"/>
                  </a:lnTo>
                  <a:lnTo>
                    <a:pt x="0" y="19151"/>
                  </a:lnTo>
                  <a:lnTo>
                    <a:pt x="1649" y="11696"/>
                  </a:lnTo>
                  <a:lnTo>
                    <a:pt x="6148" y="5608"/>
                  </a:lnTo>
                  <a:lnTo>
                    <a:pt x="12821" y="1504"/>
                  </a:lnTo>
                  <a:lnTo>
                    <a:pt x="20993" y="0"/>
                  </a:lnTo>
                  <a:lnTo>
                    <a:pt x="29172" y="1504"/>
                  </a:lnTo>
                  <a:lnTo>
                    <a:pt x="35848" y="5608"/>
                  </a:lnTo>
                  <a:lnTo>
                    <a:pt x="40349" y="11696"/>
                  </a:lnTo>
                  <a:lnTo>
                    <a:pt x="41998" y="19151"/>
                  </a:lnTo>
                  <a:close/>
                </a:path>
              </a:pathLst>
            </a:custGeom>
            <a:ln w="8394">
              <a:solidFill>
                <a:srgbClr val="A8A7A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4" name="object 264"/>
          <p:cNvGrpSpPr/>
          <p:nvPr/>
        </p:nvGrpSpPr>
        <p:grpSpPr>
          <a:xfrm>
            <a:off x="13939651" y="4168107"/>
            <a:ext cx="192405" cy="46990"/>
            <a:chOff x="13939651" y="4168107"/>
            <a:chExt cx="192405" cy="46990"/>
          </a:xfrm>
        </p:grpSpPr>
        <p:sp>
          <p:nvSpPr>
            <p:cNvPr id="265" name="object 265"/>
            <p:cNvSpPr/>
            <p:nvPr/>
          </p:nvSpPr>
          <p:spPr>
            <a:xfrm>
              <a:off x="13939651" y="4194191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 h="0">
                  <a:moveTo>
                    <a:pt x="0" y="0"/>
                  </a:moveTo>
                  <a:lnTo>
                    <a:pt x="192011" y="0"/>
                  </a:lnTo>
                </a:path>
              </a:pathLst>
            </a:custGeom>
            <a:ln w="25400">
              <a:solidFill>
                <a:srgbClr val="F9B8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/>
            <p:cNvSpPr/>
            <p:nvPr/>
          </p:nvSpPr>
          <p:spPr>
            <a:xfrm>
              <a:off x="14017661" y="4172304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20993" y="0"/>
                  </a:moveTo>
                  <a:lnTo>
                    <a:pt x="12821" y="1504"/>
                  </a:lnTo>
                  <a:lnTo>
                    <a:pt x="6148" y="5608"/>
                  </a:lnTo>
                  <a:lnTo>
                    <a:pt x="1649" y="11696"/>
                  </a:lnTo>
                  <a:lnTo>
                    <a:pt x="0" y="19151"/>
                  </a:lnTo>
                  <a:lnTo>
                    <a:pt x="1649" y="26607"/>
                  </a:lnTo>
                  <a:lnTo>
                    <a:pt x="6148" y="32694"/>
                  </a:lnTo>
                  <a:lnTo>
                    <a:pt x="12821" y="36798"/>
                  </a:lnTo>
                  <a:lnTo>
                    <a:pt x="20993" y="38303"/>
                  </a:lnTo>
                  <a:lnTo>
                    <a:pt x="29172" y="36798"/>
                  </a:lnTo>
                  <a:lnTo>
                    <a:pt x="35848" y="32694"/>
                  </a:lnTo>
                  <a:lnTo>
                    <a:pt x="40349" y="26607"/>
                  </a:lnTo>
                  <a:lnTo>
                    <a:pt x="41998" y="19151"/>
                  </a:lnTo>
                  <a:lnTo>
                    <a:pt x="40349" y="11696"/>
                  </a:lnTo>
                  <a:lnTo>
                    <a:pt x="35848" y="5608"/>
                  </a:lnTo>
                  <a:lnTo>
                    <a:pt x="29172" y="1504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F9B8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/>
            <p:cNvSpPr/>
            <p:nvPr/>
          </p:nvSpPr>
          <p:spPr>
            <a:xfrm>
              <a:off x="14017661" y="4172304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41998" y="19151"/>
                  </a:moveTo>
                  <a:lnTo>
                    <a:pt x="40349" y="26607"/>
                  </a:lnTo>
                  <a:lnTo>
                    <a:pt x="35848" y="32694"/>
                  </a:lnTo>
                  <a:lnTo>
                    <a:pt x="29172" y="36798"/>
                  </a:lnTo>
                  <a:lnTo>
                    <a:pt x="20993" y="38303"/>
                  </a:lnTo>
                  <a:lnTo>
                    <a:pt x="12821" y="36798"/>
                  </a:lnTo>
                  <a:lnTo>
                    <a:pt x="6148" y="32694"/>
                  </a:lnTo>
                  <a:lnTo>
                    <a:pt x="1649" y="26607"/>
                  </a:lnTo>
                  <a:lnTo>
                    <a:pt x="0" y="19151"/>
                  </a:lnTo>
                  <a:lnTo>
                    <a:pt x="1649" y="11696"/>
                  </a:lnTo>
                  <a:lnTo>
                    <a:pt x="6148" y="5608"/>
                  </a:lnTo>
                  <a:lnTo>
                    <a:pt x="12821" y="1504"/>
                  </a:lnTo>
                  <a:lnTo>
                    <a:pt x="20993" y="0"/>
                  </a:lnTo>
                  <a:lnTo>
                    <a:pt x="29172" y="1504"/>
                  </a:lnTo>
                  <a:lnTo>
                    <a:pt x="35848" y="5608"/>
                  </a:lnTo>
                  <a:lnTo>
                    <a:pt x="40349" y="11696"/>
                  </a:lnTo>
                  <a:lnTo>
                    <a:pt x="41998" y="19151"/>
                  </a:lnTo>
                  <a:close/>
                </a:path>
              </a:pathLst>
            </a:custGeom>
            <a:ln w="8394">
              <a:solidFill>
                <a:srgbClr val="F9B8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8" name="object 268"/>
          <p:cNvGrpSpPr/>
          <p:nvPr/>
        </p:nvGrpSpPr>
        <p:grpSpPr>
          <a:xfrm>
            <a:off x="13939651" y="4392192"/>
            <a:ext cx="192405" cy="46990"/>
            <a:chOff x="13939651" y="4392192"/>
            <a:chExt cx="192405" cy="46990"/>
          </a:xfrm>
        </p:grpSpPr>
        <p:sp>
          <p:nvSpPr>
            <p:cNvPr id="269" name="object 269"/>
            <p:cNvSpPr/>
            <p:nvPr/>
          </p:nvSpPr>
          <p:spPr>
            <a:xfrm>
              <a:off x="13939651" y="4418278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 h="0">
                  <a:moveTo>
                    <a:pt x="0" y="0"/>
                  </a:moveTo>
                  <a:lnTo>
                    <a:pt x="192011" y="0"/>
                  </a:lnTo>
                </a:path>
              </a:pathLst>
            </a:custGeom>
            <a:ln w="25400">
              <a:solidFill>
                <a:srgbClr val="206D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/>
            <p:cNvSpPr/>
            <p:nvPr/>
          </p:nvSpPr>
          <p:spPr>
            <a:xfrm>
              <a:off x="14011660" y="4396389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20993" y="0"/>
                  </a:moveTo>
                  <a:lnTo>
                    <a:pt x="12821" y="1504"/>
                  </a:lnTo>
                  <a:lnTo>
                    <a:pt x="6148" y="5608"/>
                  </a:lnTo>
                  <a:lnTo>
                    <a:pt x="1649" y="11696"/>
                  </a:lnTo>
                  <a:lnTo>
                    <a:pt x="0" y="19151"/>
                  </a:lnTo>
                  <a:lnTo>
                    <a:pt x="1649" y="26607"/>
                  </a:lnTo>
                  <a:lnTo>
                    <a:pt x="6148" y="32694"/>
                  </a:lnTo>
                  <a:lnTo>
                    <a:pt x="12821" y="36798"/>
                  </a:lnTo>
                  <a:lnTo>
                    <a:pt x="20993" y="38303"/>
                  </a:lnTo>
                  <a:lnTo>
                    <a:pt x="29172" y="36798"/>
                  </a:lnTo>
                  <a:lnTo>
                    <a:pt x="35848" y="32694"/>
                  </a:lnTo>
                  <a:lnTo>
                    <a:pt x="40349" y="26607"/>
                  </a:lnTo>
                  <a:lnTo>
                    <a:pt x="41998" y="19151"/>
                  </a:lnTo>
                  <a:lnTo>
                    <a:pt x="40349" y="11696"/>
                  </a:lnTo>
                  <a:lnTo>
                    <a:pt x="35848" y="5608"/>
                  </a:lnTo>
                  <a:lnTo>
                    <a:pt x="29172" y="1504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206D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/>
            <p:cNvSpPr/>
            <p:nvPr/>
          </p:nvSpPr>
          <p:spPr>
            <a:xfrm>
              <a:off x="14011660" y="4396389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41998" y="19151"/>
                  </a:moveTo>
                  <a:lnTo>
                    <a:pt x="40349" y="26607"/>
                  </a:lnTo>
                  <a:lnTo>
                    <a:pt x="35848" y="32694"/>
                  </a:lnTo>
                  <a:lnTo>
                    <a:pt x="29172" y="36798"/>
                  </a:lnTo>
                  <a:lnTo>
                    <a:pt x="20993" y="38303"/>
                  </a:lnTo>
                  <a:lnTo>
                    <a:pt x="12821" y="36798"/>
                  </a:lnTo>
                  <a:lnTo>
                    <a:pt x="6148" y="32694"/>
                  </a:lnTo>
                  <a:lnTo>
                    <a:pt x="1649" y="26607"/>
                  </a:lnTo>
                  <a:lnTo>
                    <a:pt x="0" y="19151"/>
                  </a:lnTo>
                  <a:lnTo>
                    <a:pt x="1649" y="11696"/>
                  </a:lnTo>
                  <a:lnTo>
                    <a:pt x="6148" y="5608"/>
                  </a:lnTo>
                  <a:lnTo>
                    <a:pt x="12821" y="1504"/>
                  </a:lnTo>
                  <a:lnTo>
                    <a:pt x="20993" y="0"/>
                  </a:lnTo>
                  <a:lnTo>
                    <a:pt x="29172" y="1504"/>
                  </a:lnTo>
                  <a:lnTo>
                    <a:pt x="35848" y="5608"/>
                  </a:lnTo>
                  <a:lnTo>
                    <a:pt x="40349" y="11696"/>
                  </a:lnTo>
                  <a:lnTo>
                    <a:pt x="41998" y="19151"/>
                  </a:lnTo>
                  <a:close/>
                </a:path>
              </a:pathLst>
            </a:custGeom>
            <a:ln w="8394">
              <a:solidFill>
                <a:srgbClr val="206DB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2" name="object 272"/>
          <p:cNvGrpSpPr/>
          <p:nvPr/>
        </p:nvGrpSpPr>
        <p:grpSpPr>
          <a:xfrm>
            <a:off x="13939651" y="4616278"/>
            <a:ext cx="192405" cy="46990"/>
            <a:chOff x="13939651" y="4616278"/>
            <a:chExt cx="192405" cy="46990"/>
          </a:xfrm>
        </p:grpSpPr>
        <p:sp>
          <p:nvSpPr>
            <p:cNvPr id="273" name="object 273"/>
            <p:cNvSpPr/>
            <p:nvPr/>
          </p:nvSpPr>
          <p:spPr>
            <a:xfrm>
              <a:off x="13939651" y="4642364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 h="0">
                  <a:moveTo>
                    <a:pt x="0" y="0"/>
                  </a:moveTo>
                  <a:lnTo>
                    <a:pt x="192011" y="0"/>
                  </a:lnTo>
                </a:path>
              </a:pathLst>
            </a:custGeom>
            <a:ln w="25400">
              <a:solidFill>
                <a:srgbClr val="47A7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/>
            <p:cNvSpPr/>
            <p:nvPr/>
          </p:nvSpPr>
          <p:spPr>
            <a:xfrm>
              <a:off x="14011660" y="4620476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20993" y="0"/>
                  </a:moveTo>
                  <a:lnTo>
                    <a:pt x="12821" y="1504"/>
                  </a:lnTo>
                  <a:lnTo>
                    <a:pt x="6148" y="5608"/>
                  </a:lnTo>
                  <a:lnTo>
                    <a:pt x="1649" y="11696"/>
                  </a:lnTo>
                  <a:lnTo>
                    <a:pt x="0" y="19151"/>
                  </a:lnTo>
                  <a:lnTo>
                    <a:pt x="1649" y="26607"/>
                  </a:lnTo>
                  <a:lnTo>
                    <a:pt x="6148" y="32694"/>
                  </a:lnTo>
                  <a:lnTo>
                    <a:pt x="12821" y="36798"/>
                  </a:lnTo>
                  <a:lnTo>
                    <a:pt x="20993" y="38303"/>
                  </a:lnTo>
                  <a:lnTo>
                    <a:pt x="29172" y="36798"/>
                  </a:lnTo>
                  <a:lnTo>
                    <a:pt x="35848" y="32694"/>
                  </a:lnTo>
                  <a:lnTo>
                    <a:pt x="40349" y="26607"/>
                  </a:lnTo>
                  <a:lnTo>
                    <a:pt x="41998" y="19151"/>
                  </a:lnTo>
                  <a:lnTo>
                    <a:pt x="40349" y="11696"/>
                  </a:lnTo>
                  <a:lnTo>
                    <a:pt x="35848" y="5608"/>
                  </a:lnTo>
                  <a:lnTo>
                    <a:pt x="29172" y="1504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47A7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/>
            <p:cNvSpPr/>
            <p:nvPr/>
          </p:nvSpPr>
          <p:spPr>
            <a:xfrm>
              <a:off x="14011660" y="4620476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41998" y="19151"/>
                  </a:moveTo>
                  <a:lnTo>
                    <a:pt x="40349" y="26607"/>
                  </a:lnTo>
                  <a:lnTo>
                    <a:pt x="35848" y="32694"/>
                  </a:lnTo>
                  <a:lnTo>
                    <a:pt x="29172" y="36798"/>
                  </a:lnTo>
                  <a:lnTo>
                    <a:pt x="20993" y="38303"/>
                  </a:lnTo>
                  <a:lnTo>
                    <a:pt x="12821" y="36798"/>
                  </a:lnTo>
                  <a:lnTo>
                    <a:pt x="6148" y="32694"/>
                  </a:lnTo>
                  <a:lnTo>
                    <a:pt x="1649" y="26607"/>
                  </a:lnTo>
                  <a:lnTo>
                    <a:pt x="0" y="19151"/>
                  </a:lnTo>
                  <a:lnTo>
                    <a:pt x="1649" y="11696"/>
                  </a:lnTo>
                  <a:lnTo>
                    <a:pt x="6148" y="5608"/>
                  </a:lnTo>
                  <a:lnTo>
                    <a:pt x="12821" y="1504"/>
                  </a:lnTo>
                  <a:lnTo>
                    <a:pt x="20993" y="0"/>
                  </a:lnTo>
                  <a:lnTo>
                    <a:pt x="29172" y="1504"/>
                  </a:lnTo>
                  <a:lnTo>
                    <a:pt x="35848" y="5608"/>
                  </a:lnTo>
                  <a:lnTo>
                    <a:pt x="40349" y="11696"/>
                  </a:lnTo>
                  <a:lnTo>
                    <a:pt x="41998" y="19151"/>
                  </a:lnTo>
                  <a:close/>
                </a:path>
              </a:pathLst>
            </a:custGeom>
            <a:ln w="8394">
              <a:solidFill>
                <a:srgbClr val="47A7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6" name="object 276"/>
          <p:cNvGrpSpPr/>
          <p:nvPr/>
        </p:nvGrpSpPr>
        <p:grpSpPr>
          <a:xfrm>
            <a:off x="13939651" y="4840365"/>
            <a:ext cx="192405" cy="46990"/>
            <a:chOff x="13939651" y="4840365"/>
            <a:chExt cx="192405" cy="46990"/>
          </a:xfrm>
        </p:grpSpPr>
        <p:sp>
          <p:nvSpPr>
            <p:cNvPr id="277" name="object 277"/>
            <p:cNvSpPr/>
            <p:nvPr/>
          </p:nvSpPr>
          <p:spPr>
            <a:xfrm>
              <a:off x="13939651" y="4866449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 h="0">
                  <a:moveTo>
                    <a:pt x="0" y="0"/>
                  </a:moveTo>
                  <a:lnTo>
                    <a:pt x="192011" y="0"/>
                  </a:lnTo>
                </a:path>
              </a:pathLst>
            </a:custGeom>
            <a:ln w="25400">
              <a:solidFill>
                <a:srgbClr val="005A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/>
            <p:cNvSpPr/>
            <p:nvPr/>
          </p:nvSpPr>
          <p:spPr>
            <a:xfrm>
              <a:off x="14017661" y="4844562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20993" y="0"/>
                  </a:moveTo>
                  <a:lnTo>
                    <a:pt x="12821" y="1504"/>
                  </a:lnTo>
                  <a:lnTo>
                    <a:pt x="6148" y="5608"/>
                  </a:lnTo>
                  <a:lnTo>
                    <a:pt x="1649" y="11696"/>
                  </a:lnTo>
                  <a:lnTo>
                    <a:pt x="0" y="19151"/>
                  </a:lnTo>
                  <a:lnTo>
                    <a:pt x="1649" y="26607"/>
                  </a:lnTo>
                  <a:lnTo>
                    <a:pt x="6148" y="32694"/>
                  </a:lnTo>
                  <a:lnTo>
                    <a:pt x="12821" y="36798"/>
                  </a:lnTo>
                  <a:lnTo>
                    <a:pt x="20993" y="38303"/>
                  </a:lnTo>
                  <a:lnTo>
                    <a:pt x="29172" y="36798"/>
                  </a:lnTo>
                  <a:lnTo>
                    <a:pt x="35848" y="32694"/>
                  </a:lnTo>
                  <a:lnTo>
                    <a:pt x="40349" y="26607"/>
                  </a:lnTo>
                  <a:lnTo>
                    <a:pt x="41998" y="19151"/>
                  </a:lnTo>
                  <a:lnTo>
                    <a:pt x="40349" y="11696"/>
                  </a:lnTo>
                  <a:lnTo>
                    <a:pt x="35848" y="5608"/>
                  </a:lnTo>
                  <a:lnTo>
                    <a:pt x="29172" y="1504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005A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/>
            <p:cNvSpPr/>
            <p:nvPr/>
          </p:nvSpPr>
          <p:spPr>
            <a:xfrm>
              <a:off x="14017661" y="4844562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41998" y="19151"/>
                  </a:moveTo>
                  <a:lnTo>
                    <a:pt x="40349" y="26607"/>
                  </a:lnTo>
                  <a:lnTo>
                    <a:pt x="35848" y="32694"/>
                  </a:lnTo>
                  <a:lnTo>
                    <a:pt x="29172" y="36798"/>
                  </a:lnTo>
                  <a:lnTo>
                    <a:pt x="20993" y="38303"/>
                  </a:lnTo>
                  <a:lnTo>
                    <a:pt x="12821" y="36798"/>
                  </a:lnTo>
                  <a:lnTo>
                    <a:pt x="6148" y="32694"/>
                  </a:lnTo>
                  <a:lnTo>
                    <a:pt x="1649" y="26607"/>
                  </a:lnTo>
                  <a:lnTo>
                    <a:pt x="0" y="19151"/>
                  </a:lnTo>
                  <a:lnTo>
                    <a:pt x="1649" y="11696"/>
                  </a:lnTo>
                  <a:lnTo>
                    <a:pt x="6148" y="5608"/>
                  </a:lnTo>
                  <a:lnTo>
                    <a:pt x="12821" y="1504"/>
                  </a:lnTo>
                  <a:lnTo>
                    <a:pt x="20993" y="0"/>
                  </a:lnTo>
                  <a:lnTo>
                    <a:pt x="29172" y="1504"/>
                  </a:lnTo>
                  <a:lnTo>
                    <a:pt x="35848" y="5608"/>
                  </a:lnTo>
                  <a:lnTo>
                    <a:pt x="40349" y="11696"/>
                  </a:lnTo>
                  <a:lnTo>
                    <a:pt x="41998" y="19151"/>
                  </a:lnTo>
                  <a:close/>
                </a:path>
              </a:pathLst>
            </a:custGeom>
            <a:ln w="8394">
              <a:solidFill>
                <a:srgbClr val="005A8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0" name="object 280"/>
          <p:cNvGrpSpPr/>
          <p:nvPr/>
        </p:nvGrpSpPr>
        <p:grpSpPr>
          <a:xfrm>
            <a:off x="13939651" y="5064451"/>
            <a:ext cx="192405" cy="46990"/>
            <a:chOff x="13939651" y="5064451"/>
            <a:chExt cx="192405" cy="46990"/>
          </a:xfrm>
        </p:grpSpPr>
        <p:sp>
          <p:nvSpPr>
            <p:cNvPr id="281" name="object 281"/>
            <p:cNvSpPr/>
            <p:nvPr/>
          </p:nvSpPr>
          <p:spPr>
            <a:xfrm>
              <a:off x="13939651" y="5090536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 h="0">
                  <a:moveTo>
                    <a:pt x="0" y="0"/>
                  </a:moveTo>
                  <a:lnTo>
                    <a:pt x="192011" y="0"/>
                  </a:lnTo>
                </a:path>
              </a:pathLst>
            </a:custGeom>
            <a:ln w="25400">
              <a:solidFill>
                <a:srgbClr val="AD482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2" name="object 282"/>
            <p:cNvSpPr/>
            <p:nvPr/>
          </p:nvSpPr>
          <p:spPr>
            <a:xfrm>
              <a:off x="14011660" y="5068649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20993" y="0"/>
                  </a:moveTo>
                  <a:lnTo>
                    <a:pt x="12821" y="1504"/>
                  </a:lnTo>
                  <a:lnTo>
                    <a:pt x="6148" y="5608"/>
                  </a:lnTo>
                  <a:lnTo>
                    <a:pt x="1649" y="11696"/>
                  </a:lnTo>
                  <a:lnTo>
                    <a:pt x="0" y="19151"/>
                  </a:lnTo>
                  <a:lnTo>
                    <a:pt x="1649" y="26607"/>
                  </a:lnTo>
                  <a:lnTo>
                    <a:pt x="6148" y="32694"/>
                  </a:lnTo>
                  <a:lnTo>
                    <a:pt x="12821" y="36798"/>
                  </a:lnTo>
                  <a:lnTo>
                    <a:pt x="20993" y="38303"/>
                  </a:lnTo>
                  <a:lnTo>
                    <a:pt x="29172" y="36798"/>
                  </a:lnTo>
                  <a:lnTo>
                    <a:pt x="35848" y="32694"/>
                  </a:lnTo>
                  <a:lnTo>
                    <a:pt x="40349" y="26607"/>
                  </a:lnTo>
                  <a:lnTo>
                    <a:pt x="41998" y="19151"/>
                  </a:lnTo>
                  <a:lnTo>
                    <a:pt x="40349" y="11696"/>
                  </a:lnTo>
                  <a:lnTo>
                    <a:pt x="35848" y="5608"/>
                  </a:lnTo>
                  <a:lnTo>
                    <a:pt x="29172" y="1504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AD48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/>
            <p:cNvSpPr/>
            <p:nvPr/>
          </p:nvSpPr>
          <p:spPr>
            <a:xfrm>
              <a:off x="14011660" y="5068649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41998" y="19151"/>
                  </a:moveTo>
                  <a:lnTo>
                    <a:pt x="40349" y="26607"/>
                  </a:lnTo>
                  <a:lnTo>
                    <a:pt x="35848" y="32694"/>
                  </a:lnTo>
                  <a:lnTo>
                    <a:pt x="29172" y="36798"/>
                  </a:lnTo>
                  <a:lnTo>
                    <a:pt x="20993" y="38303"/>
                  </a:lnTo>
                  <a:lnTo>
                    <a:pt x="12821" y="36798"/>
                  </a:lnTo>
                  <a:lnTo>
                    <a:pt x="6148" y="32694"/>
                  </a:lnTo>
                  <a:lnTo>
                    <a:pt x="1649" y="26607"/>
                  </a:lnTo>
                  <a:lnTo>
                    <a:pt x="0" y="19151"/>
                  </a:lnTo>
                  <a:lnTo>
                    <a:pt x="1649" y="11696"/>
                  </a:lnTo>
                  <a:lnTo>
                    <a:pt x="6148" y="5608"/>
                  </a:lnTo>
                  <a:lnTo>
                    <a:pt x="12821" y="1504"/>
                  </a:lnTo>
                  <a:lnTo>
                    <a:pt x="20993" y="0"/>
                  </a:lnTo>
                  <a:lnTo>
                    <a:pt x="29172" y="1504"/>
                  </a:lnTo>
                  <a:lnTo>
                    <a:pt x="35848" y="5608"/>
                  </a:lnTo>
                  <a:lnTo>
                    <a:pt x="40349" y="11696"/>
                  </a:lnTo>
                  <a:lnTo>
                    <a:pt x="41998" y="19151"/>
                  </a:lnTo>
                  <a:close/>
                </a:path>
              </a:pathLst>
            </a:custGeom>
            <a:ln w="8394">
              <a:solidFill>
                <a:srgbClr val="AD482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4" name="object 284"/>
          <p:cNvGrpSpPr/>
          <p:nvPr/>
        </p:nvGrpSpPr>
        <p:grpSpPr>
          <a:xfrm>
            <a:off x="13939651" y="5288536"/>
            <a:ext cx="192405" cy="46990"/>
            <a:chOff x="13939651" y="5288536"/>
            <a:chExt cx="192405" cy="46990"/>
          </a:xfrm>
        </p:grpSpPr>
        <p:sp>
          <p:nvSpPr>
            <p:cNvPr id="285" name="object 285"/>
            <p:cNvSpPr/>
            <p:nvPr/>
          </p:nvSpPr>
          <p:spPr>
            <a:xfrm>
              <a:off x="13939651" y="5314622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 h="0">
                  <a:moveTo>
                    <a:pt x="0" y="0"/>
                  </a:moveTo>
                  <a:lnTo>
                    <a:pt x="192011" y="0"/>
                  </a:lnTo>
                </a:path>
              </a:pathLst>
            </a:custGeom>
            <a:ln w="25400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/>
            <p:cNvSpPr/>
            <p:nvPr/>
          </p:nvSpPr>
          <p:spPr>
            <a:xfrm>
              <a:off x="14011660" y="5292734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20993" y="0"/>
                  </a:moveTo>
                  <a:lnTo>
                    <a:pt x="12821" y="1504"/>
                  </a:lnTo>
                  <a:lnTo>
                    <a:pt x="6148" y="5608"/>
                  </a:lnTo>
                  <a:lnTo>
                    <a:pt x="1649" y="11696"/>
                  </a:lnTo>
                  <a:lnTo>
                    <a:pt x="0" y="19151"/>
                  </a:lnTo>
                  <a:lnTo>
                    <a:pt x="1649" y="26607"/>
                  </a:lnTo>
                  <a:lnTo>
                    <a:pt x="6148" y="32694"/>
                  </a:lnTo>
                  <a:lnTo>
                    <a:pt x="12821" y="36798"/>
                  </a:lnTo>
                  <a:lnTo>
                    <a:pt x="20993" y="38303"/>
                  </a:lnTo>
                  <a:lnTo>
                    <a:pt x="29172" y="36798"/>
                  </a:lnTo>
                  <a:lnTo>
                    <a:pt x="35848" y="32694"/>
                  </a:lnTo>
                  <a:lnTo>
                    <a:pt x="40349" y="26607"/>
                  </a:lnTo>
                  <a:lnTo>
                    <a:pt x="41998" y="19151"/>
                  </a:lnTo>
                  <a:lnTo>
                    <a:pt x="40349" y="11696"/>
                  </a:lnTo>
                  <a:lnTo>
                    <a:pt x="35848" y="5608"/>
                  </a:lnTo>
                  <a:lnTo>
                    <a:pt x="29172" y="1504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/>
            <p:cNvSpPr/>
            <p:nvPr/>
          </p:nvSpPr>
          <p:spPr>
            <a:xfrm>
              <a:off x="14011660" y="5292734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41998" y="19151"/>
                  </a:moveTo>
                  <a:lnTo>
                    <a:pt x="40349" y="26607"/>
                  </a:lnTo>
                  <a:lnTo>
                    <a:pt x="35848" y="32694"/>
                  </a:lnTo>
                  <a:lnTo>
                    <a:pt x="29172" y="36798"/>
                  </a:lnTo>
                  <a:lnTo>
                    <a:pt x="20993" y="38303"/>
                  </a:lnTo>
                  <a:lnTo>
                    <a:pt x="12821" y="36798"/>
                  </a:lnTo>
                  <a:lnTo>
                    <a:pt x="6148" y="32694"/>
                  </a:lnTo>
                  <a:lnTo>
                    <a:pt x="1649" y="26607"/>
                  </a:lnTo>
                  <a:lnTo>
                    <a:pt x="0" y="19151"/>
                  </a:lnTo>
                  <a:lnTo>
                    <a:pt x="1649" y="11696"/>
                  </a:lnTo>
                  <a:lnTo>
                    <a:pt x="6148" y="5608"/>
                  </a:lnTo>
                  <a:lnTo>
                    <a:pt x="12821" y="1504"/>
                  </a:lnTo>
                  <a:lnTo>
                    <a:pt x="20993" y="0"/>
                  </a:lnTo>
                  <a:lnTo>
                    <a:pt x="29172" y="1504"/>
                  </a:lnTo>
                  <a:lnTo>
                    <a:pt x="35848" y="5608"/>
                  </a:lnTo>
                  <a:lnTo>
                    <a:pt x="40349" y="11696"/>
                  </a:lnTo>
                  <a:lnTo>
                    <a:pt x="41998" y="19151"/>
                  </a:lnTo>
                  <a:close/>
                </a:path>
              </a:pathLst>
            </a:custGeom>
            <a:ln w="8394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8" name="object 288"/>
          <p:cNvGrpSpPr/>
          <p:nvPr/>
        </p:nvGrpSpPr>
        <p:grpSpPr>
          <a:xfrm>
            <a:off x="13939651" y="5512623"/>
            <a:ext cx="192405" cy="46990"/>
            <a:chOff x="13939651" y="5512623"/>
            <a:chExt cx="192405" cy="46990"/>
          </a:xfrm>
        </p:grpSpPr>
        <p:sp>
          <p:nvSpPr>
            <p:cNvPr id="289" name="object 289"/>
            <p:cNvSpPr/>
            <p:nvPr/>
          </p:nvSpPr>
          <p:spPr>
            <a:xfrm>
              <a:off x="13939651" y="5538709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 h="0">
                  <a:moveTo>
                    <a:pt x="0" y="0"/>
                  </a:moveTo>
                  <a:lnTo>
                    <a:pt x="192011" y="0"/>
                  </a:lnTo>
                </a:path>
              </a:pathLst>
            </a:custGeom>
            <a:ln w="25400">
              <a:solidFill>
                <a:srgbClr val="A1742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/>
            <p:cNvSpPr/>
            <p:nvPr/>
          </p:nvSpPr>
          <p:spPr>
            <a:xfrm>
              <a:off x="14017659" y="5516820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20993" y="0"/>
                  </a:moveTo>
                  <a:lnTo>
                    <a:pt x="12821" y="1504"/>
                  </a:lnTo>
                  <a:lnTo>
                    <a:pt x="6148" y="5608"/>
                  </a:lnTo>
                  <a:lnTo>
                    <a:pt x="1649" y="11696"/>
                  </a:lnTo>
                  <a:lnTo>
                    <a:pt x="0" y="19151"/>
                  </a:lnTo>
                  <a:lnTo>
                    <a:pt x="1649" y="26607"/>
                  </a:lnTo>
                  <a:lnTo>
                    <a:pt x="6148" y="32694"/>
                  </a:lnTo>
                  <a:lnTo>
                    <a:pt x="12821" y="36798"/>
                  </a:lnTo>
                  <a:lnTo>
                    <a:pt x="20993" y="38303"/>
                  </a:lnTo>
                  <a:lnTo>
                    <a:pt x="29172" y="36798"/>
                  </a:lnTo>
                  <a:lnTo>
                    <a:pt x="35848" y="32694"/>
                  </a:lnTo>
                  <a:lnTo>
                    <a:pt x="40349" y="26607"/>
                  </a:lnTo>
                  <a:lnTo>
                    <a:pt x="41998" y="19151"/>
                  </a:lnTo>
                  <a:lnTo>
                    <a:pt x="40349" y="11696"/>
                  </a:lnTo>
                  <a:lnTo>
                    <a:pt x="35848" y="5608"/>
                  </a:lnTo>
                  <a:lnTo>
                    <a:pt x="29172" y="1504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A17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/>
            <p:cNvSpPr/>
            <p:nvPr/>
          </p:nvSpPr>
          <p:spPr>
            <a:xfrm>
              <a:off x="14017659" y="5516820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41998" y="19151"/>
                  </a:moveTo>
                  <a:lnTo>
                    <a:pt x="40349" y="26607"/>
                  </a:lnTo>
                  <a:lnTo>
                    <a:pt x="35848" y="32694"/>
                  </a:lnTo>
                  <a:lnTo>
                    <a:pt x="29172" y="36798"/>
                  </a:lnTo>
                  <a:lnTo>
                    <a:pt x="20993" y="38303"/>
                  </a:lnTo>
                  <a:lnTo>
                    <a:pt x="12821" y="36798"/>
                  </a:lnTo>
                  <a:lnTo>
                    <a:pt x="6148" y="32694"/>
                  </a:lnTo>
                  <a:lnTo>
                    <a:pt x="1649" y="26607"/>
                  </a:lnTo>
                  <a:lnTo>
                    <a:pt x="0" y="19151"/>
                  </a:lnTo>
                  <a:lnTo>
                    <a:pt x="1649" y="11696"/>
                  </a:lnTo>
                  <a:lnTo>
                    <a:pt x="6148" y="5608"/>
                  </a:lnTo>
                  <a:lnTo>
                    <a:pt x="12821" y="1504"/>
                  </a:lnTo>
                  <a:lnTo>
                    <a:pt x="20993" y="0"/>
                  </a:lnTo>
                  <a:lnTo>
                    <a:pt x="29172" y="1504"/>
                  </a:lnTo>
                  <a:lnTo>
                    <a:pt x="35848" y="5608"/>
                  </a:lnTo>
                  <a:lnTo>
                    <a:pt x="40349" y="11696"/>
                  </a:lnTo>
                  <a:lnTo>
                    <a:pt x="41998" y="19151"/>
                  </a:lnTo>
                  <a:close/>
                </a:path>
              </a:pathLst>
            </a:custGeom>
            <a:ln w="8394">
              <a:solidFill>
                <a:srgbClr val="A1742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2" name="object 292"/>
          <p:cNvSpPr txBox="1"/>
          <p:nvPr/>
        </p:nvSpPr>
        <p:spPr>
          <a:xfrm>
            <a:off x="8092016" y="7919432"/>
            <a:ext cx="149860" cy="46990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>
                <a:solidFill>
                  <a:srgbClr val="221815"/>
                </a:solidFill>
                <a:latin typeface="Lucida Sans Unicode"/>
                <a:cs typeface="Lucida Sans Unicode"/>
              </a:rPr>
              <a:t>P</a:t>
            </a:r>
            <a:r>
              <a:rPr dirty="0" sz="700">
                <a:solidFill>
                  <a:srgbClr val="221815"/>
                </a:solidFill>
                <a:latin typeface="Lucida Sans Unicode"/>
                <a:cs typeface="Lucida Sans Unicode"/>
              </a:rPr>
              <a:t>owe</a:t>
            </a:r>
            <a:r>
              <a:rPr dirty="0" sz="700">
                <a:solidFill>
                  <a:srgbClr val="221815"/>
                </a:solidFill>
                <a:latin typeface="Lucida Sans Unicode"/>
                <a:cs typeface="Lucida Sans Unicode"/>
              </a:rPr>
              <a:t>r/</a:t>
            </a:r>
            <a:r>
              <a:rPr dirty="0" sz="700">
                <a:solidFill>
                  <a:srgbClr val="221815"/>
                </a:solidFill>
                <a:latin typeface="Lucida Sans Unicode"/>
                <a:cs typeface="Lucida Sans Unicode"/>
              </a:rPr>
              <a:t>kW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93" name="object 293"/>
          <p:cNvSpPr txBox="1"/>
          <p:nvPr/>
        </p:nvSpPr>
        <p:spPr>
          <a:xfrm>
            <a:off x="8087926" y="4165588"/>
            <a:ext cx="149860" cy="94615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>
                <a:solidFill>
                  <a:srgbClr val="221815"/>
                </a:solidFill>
                <a:latin typeface="Lucida Sans Unicode"/>
                <a:cs typeface="Lucida Sans Unicode"/>
              </a:rPr>
              <a:t>Eonversion</a:t>
            </a:r>
            <a:r>
              <a:rPr dirty="0" sz="700" spc="-35">
                <a:solidFill>
                  <a:srgbClr val="221815"/>
                </a:solidFill>
                <a:latin typeface="Lucida Sans Unicode"/>
                <a:cs typeface="Lucida Sans Unicode"/>
              </a:rPr>
              <a:t> </a:t>
            </a:r>
            <a:r>
              <a:rPr dirty="0" sz="700">
                <a:solidFill>
                  <a:srgbClr val="221815"/>
                </a:solidFill>
                <a:latin typeface="Lucida Sans Unicode"/>
                <a:cs typeface="Lucida Sans Unicode"/>
              </a:rPr>
              <a:t>Efficiency</a:t>
            </a:r>
            <a:endParaRPr sz="700">
              <a:latin typeface="Lucida Sans Unicode"/>
              <a:cs typeface="Lucida Sans Unicode"/>
            </a:endParaRPr>
          </a:p>
        </p:txBody>
      </p:sp>
      <p:grpSp>
        <p:nvGrpSpPr>
          <p:cNvPr id="294" name="object 294"/>
          <p:cNvGrpSpPr/>
          <p:nvPr/>
        </p:nvGrpSpPr>
        <p:grpSpPr>
          <a:xfrm>
            <a:off x="9205070" y="3158856"/>
            <a:ext cx="4510405" cy="2719070"/>
            <a:chOff x="9205070" y="3158856"/>
            <a:chExt cx="4510405" cy="2719070"/>
          </a:xfrm>
        </p:grpSpPr>
        <p:sp>
          <p:nvSpPr>
            <p:cNvPr id="295" name="object 295"/>
            <p:cNvSpPr/>
            <p:nvPr/>
          </p:nvSpPr>
          <p:spPr>
            <a:xfrm>
              <a:off x="9981040" y="3158856"/>
              <a:ext cx="0" cy="2719070"/>
            </a:xfrm>
            <a:custGeom>
              <a:avLst/>
              <a:gdLst/>
              <a:ahLst/>
              <a:cxnLst/>
              <a:rect l="l" t="t" r="r" b="b"/>
              <a:pathLst>
                <a:path w="0" h="2719070">
                  <a:moveTo>
                    <a:pt x="0" y="271847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5B6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/>
            <p:cNvSpPr/>
            <p:nvPr/>
          </p:nvSpPr>
          <p:spPr>
            <a:xfrm>
              <a:off x="9228925" y="3158856"/>
              <a:ext cx="0" cy="2719070"/>
            </a:xfrm>
            <a:custGeom>
              <a:avLst/>
              <a:gdLst/>
              <a:ahLst/>
              <a:cxnLst/>
              <a:rect l="l" t="t" r="r" b="b"/>
              <a:pathLst>
                <a:path w="0" h="2719070">
                  <a:moveTo>
                    <a:pt x="0" y="271847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5B6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/>
            <p:cNvSpPr/>
            <p:nvPr/>
          </p:nvSpPr>
          <p:spPr>
            <a:xfrm>
              <a:off x="10733156" y="3158856"/>
              <a:ext cx="0" cy="2719070"/>
            </a:xfrm>
            <a:custGeom>
              <a:avLst/>
              <a:gdLst/>
              <a:ahLst/>
              <a:cxnLst/>
              <a:rect l="l" t="t" r="r" b="b"/>
              <a:pathLst>
                <a:path w="0" h="2719070">
                  <a:moveTo>
                    <a:pt x="0" y="271847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5B6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/>
            <p:cNvSpPr/>
            <p:nvPr/>
          </p:nvSpPr>
          <p:spPr>
            <a:xfrm>
              <a:off x="11485271" y="3158856"/>
              <a:ext cx="0" cy="2719070"/>
            </a:xfrm>
            <a:custGeom>
              <a:avLst/>
              <a:gdLst/>
              <a:ahLst/>
              <a:cxnLst/>
              <a:rect l="l" t="t" r="r" b="b"/>
              <a:pathLst>
                <a:path w="0" h="2719070">
                  <a:moveTo>
                    <a:pt x="0" y="271847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5B6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/>
            <p:cNvSpPr/>
            <p:nvPr/>
          </p:nvSpPr>
          <p:spPr>
            <a:xfrm>
              <a:off x="12237386" y="3158856"/>
              <a:ext cx="0" cy="2719070"/>
            </a:xfrm>
            <a:custGeom>
              <a:avLst/>
              <a:gdLst/>
              <a:ahLst/>
              <a:cxnLst/>
              <a:rect l="l" t="t" r="r" b="b"/>
              <a:pathLst>
                <a:path w="0" h="2719070">
                  <a:moveTo>
                    <a:pt x="0" y="271847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5B6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/>
            <p:cNvSpPr/>
            <p:nvPr/>
          </p:nvSpPr>
          <p:spPr>
            <a:xfrm>
              <a:off x="12989500" y="3158856"/>
              <a:ext cx="0" cy="2719070"/>
            </a:xfrm>
            <a:custGeom>
              <a:avLst/>
              <a:gdLst/>
              <a:ahLst/>
              <a:cxnLst/>
              <a:rect l="l" t="t" r="r" b="b"/>
              <a:pathLst>
                <a:path w="0" h="2719070">
                  <a:moveTo>
                    <a:pt x="0" y="271847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5B6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/>
            <p:cNvSpPr/>
            <p:nvPr/>
          </p:nvSpPr>
          <p:spPr>
            <a:xfrm>
              <a:off x="9225755" y="3551919"/>
              <a:ext cx="4469130" cy="2111375"/>
            </a:xfrm>
            <a:custGeom>
              <a:avLst/>
              <a:gdLst/>
              <a:ahLst/>
              <a:cxnLst/>
              <a:rect l="l" t="t" r="r" b="b"/>
              <a:pathLst>
                <a:path w="4469130" h="2111375">
                  <a:moveTo>
                    <a:pt x="0" y="2111311"/>
                  </a:moveTo>
                  <a:lnTo>
                    <a:pt x="759993" y="1017917"/>
                  </a:lnTo>
                  <a:lnTo>
                    <a:pt x="1509242" y="362077"/>
                  </a:lnTo>
                  <a:lnTo>
                    <a:pt x="2264219" y="114046"/>
                  </a:lnTo>
                  <a:lnTo>
                    <a:pt x="3016338" y="0"/>
                  </a:lnTo>
                  <a:lnTo>
                    <a:pt x="3763746" y="29679"/>
                  </a:lnTo>
                  <a:lnTo>
                    <a:pt x="4468876" y="29679"/>
                  </a:lnTo>
                </a:path>
              </a:pathLst>
            </a:custGeom>
            <a:ln w="25400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/>
            <p:cNvSpPr/>
            <p:nvPr/>
          </p:nvSpPr>
          <p:spPr>
            <a:xfrm>
              <a:off x="9209268" y="564930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/>
            <p:cNvSpPr/>
            <p:nvPr/>
          </p:nvSpPr>
          <p:spPr>
            <a:xfrm>
              <a:off x="9209268" y="564930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/>
            <p:cNvSpPr/>
            <p:nvPr/>
          </p:nvSpPr>
          <p:spPr>
            <a:xfrm>
              <a:off x="9964553" y="455591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/>
            <p:cNvSpPr/>
            <p:nvPr/>
          </p:nvSpPr>
          <p:spPr>
            <a:xfrm>
              <a:off x="9964553" y="455591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/>
            <p:cNvSpPr/>
            <p:nvPr/>
          </p:nvSpPr>
          <p:spPr>
            <a:xfrm>
              <a:off x="10713803" y="3895837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/>
            <p:cNvSpPr/>
            <p:nvPr/>
          </p:nvSpPr>
          <p:spPr>
            <a:xfrm>
              <a:off x="10713803" y="3895837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/>
            <p:cNvSpPr/>
            <p:nvPr/>
          </p:nvSpPr>
          <p:spPr>
            <a:xfrm>
              <a:off x="11468783" y="364779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/>
            <p:cNvSpPr/>
            <p:nvPr/>
          </p:nvSpPr>
          <p:spPr>
            <a:xfrm>
              <a:off x="11468783" y="364779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/>
            <p:cNvSpPr/>
            <p:nvPr/>
          </p:nvSpPr>
          <p:spPr>
            <a:xfrm>
              <a:off x="12220899" y="353799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/>
            <p:cNvSpPr/>
            <p:nvPr/>
          </p:nvSpPr>
          <p:spPr>
            <a:xfrm>
              <a:off x="12220899" y="353799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/>
            <p:cNvSpPr/>
            <p:nvPr/>
          </p:nvSpPr>
          <p:spPr>
            <a:xfrm>
              <a:off x="12973013" y="35676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/>
            <p:cNvSpPr/>
            <p:nvPr/>
          </p:nvSpPr>
          <p:spPr>
            <a:xfrm>
              <a:off x="12973013" y="35676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/>
            <p:cNvSpPr/>
            <p:nvPr/>
          </p:nvSpPr>
          <p:spPr>
            <a:xfrm>
              <a:off x="13678142" y="35676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/>
            <p:cNvSpPr/>
            <p:nvPr/>
          </p:nvSpPr>
          <p:spPr>
            <a:xfrm>
              <a:off x="13678142" y="35676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/>
            <p:cNvSpPr/>
            <p:nvPr/>
          </p:nvSpPr>
          <p:spPr>
            <a:xfrm>
              <a:off x="9225755" y="3492567"/>
              <a:ext cx="4469130" cy="2323465"/>
            </a:xfrm>
            <a:custGeom>
              <a:avLst/>
              <a:gdLst/>
              <a:ahLst/>
              <a:cxnLst/>
              <a:rect l="l" t="t" r="r" b="b"/>
              <a:pathLst>
                <a:path w="4469130" h="2323465">
                  <a:moveTo>
                    <a:pt x="0" y="2323287"/>
                  </a:moveTo>
                  <a:lnTo>
                    <a:pt x="759993" y="894968"/>
                  </a:lnTo>
                  <a:lnTo>
                    <a:pt x="1509242" y="357835"/>
                  </a:lnTo>
                  <a:lnTo>
                    <a:pt x="2264219" y="109804"/>
                  </a:lnTo>
                  <a:lnTo>
                    <a:pt x="3016338" y="0"/>
                  </a:lnTo>
                  <a:lnTo>
                    <a:pt x="3763746" y="29679"/>
                  </a:lnTo>
                  <a:lnTo>
                    <a:pt x="4468876" y="59347"/>
                  </a:lnTo>
                </a:path>
              </a:pathLst>
            </a:custGeom>
            <a:ln w="25400">
              <a:solidFill>
                <a:srgbClr val="EE7B3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/>
            <p:cNvSpPr/>
            <p:nvPr/>
          </p:nvSpPr>
          <p:spPr>
            <a:xfrm>
              <a:off x="9209268" y="579768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EE7B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/>
            <p:cNvSpPr/>
            <p:nvPr/>
          </p:nvSpPr>
          <p:spPr>
            <a:xfrm>
              <a:off x="9209268" y="579768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EE7B3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/>
            <p:cNvSpPr/>
            <p:nvPr/>
          </p:nvSpPr>
          <p:spPr>
            <a:xfrm>
              <a:off x="9964553" y="4373611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EE7B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/>
            <p:cNvSpPr/>
            <p:nvPr/>
          </p:nvSpPr>
          <p:spPr>
            <a:xfrm>
              <a:off x="9964553" y="4373611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EE7B3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/>
            <p:cNvSpPr/>
            <p:nvPr/>
          </p:nvSpPr>
          <p:spPr>
            <a:xfrm>
              <a:off x="10713803" y="383648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EE7B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/>
            <p:cNvSpPr/>
            <p:nvPr/>
          </p:nvSpPr>
          <p:spPr>
            <a:xfrm>
              <a:off x="10713803" y="383648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EE7B3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/>
            <p:cNvSpPr/>
            <p:nvPr/>
          </p:nvSpPr>
          <p:spPr>
            <a:xfrm>
              <a:off x="11468783" y="3588441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EE7B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/>
            <p:cNvSpPr/>
            <p:nvPr/>
          </p:nvSpPr>
          <p:spPr>
            <a:xfrm>
              <a:off x="11468783" y="3588441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EE7B3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5" name="object 325"/>
            <p:cNvSpPr/>
            <p:nvPr/>
          </p:nvSpPr>
          <p:spPr>
            <a:xfrm>
              <a:off x="12220899" y="347439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EE7B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/>
            <p:cNvSpPr/>
            <p:nvPr/>
          </p:nvSpPr>
          <p:spPr>
            <a:xfrm>
              <a:off x="12220899" y="347439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EE7B3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/>
            <p:cNvSpPr/>
            <p:nvPr/>
          </p:nvSpPr>
          <p:spPr>
            <a:xfrm>
              <a:off x="12973013" y="3504075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EE7B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/>
            <p:cNvSpPr/>
            <p:nvPr/>
          </p:nvSpPr>
          <p:spPr>
            <a:xfrm>
              <a:off x="12973013" y="3504075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EE7B3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/>
            <p:cNvSpPr/>
            <p:nvPr/>
          </p:nvSpPr>
          <p:spPr>
            <a:xfrm>
              <a:off x="13678142" y="353799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EE7B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/>
            <p:cNvSpPr/>
            <p:nvPr/>
          </p:nvSpPr>
          <p:spPr>
            <a:xfrm>
              <a:off x="13678142" y="353799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EE7B3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/>
            <p:cNvSpPr/>
            <p:nvPr/>
          </p:nvSpPr>
          <p:spPr>
            <a:xfrm>
              <a:off x="9225755" y="3433212"/>
              <a:ext cx="4469130" cy="2082164"/>
            </a:xfrm>
            <a:custGeom>
              <a:avLst/>
              <a:gdLst/>
              <a:ahLst/>
              <a:cxnLst/>
              <a:rect l="l" t="t" r="r" b="b"/>
              <a:pathLst>
                <a:path w="4469130" h="2082164">
                  <a:moveTo>
                    <a:pt x="0" y="2081631"/>
                  </a:moveTo>
                  <a:lnTo>
                    <a:pt x="759993" y="988237"/>
                  </a:lnTo>
                  <a:lnTo>
                    <a:pt x="1509242" y="387515"/>
                  </a:lnTo>
                  <a:lnTo>
                    <a:pt x="2264219" y="139471"/>
                  </a:lnTo>
                  <a:lnTo>
                    <a:pt x="3016338" y="0"/>
                  </a:lnTo>
                  <a:lnTo>
                    <a:pt x="3763746" y="29679"/>
                  </a:lnTo>
                  <a:lnTo>
                    <a:pt x="4468876" y="59347"/>
                  </a:lnTo>
                </a:path>
              </a:pathLst>
            </a:custGeom>
            <a:ln w="25400">
              <a:solidFill>
                <a:srgbClr val="A8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2" name="object 332"/>
            <p:cNvSpPr/>
            <p:nvPr/>
          </p:nvSpPr>
          <p:spPr>
            <a:xfrm>
              <a:off x="9209268" y="549667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8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3" name="object 333"/>
            <p:cNvSpPr/>
            <p:nvPr/>
          </p:nvSpPr>
          <p:spPr>
            <a:xfrm>
              <a:off x="9209268" y="549667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8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/>
            <p:cNvSpPr/>
            <p:nvPr/>
          </p:nvSpPr>
          <p:spPr>
            <a:xfrm>
              <a:off x="9964553" y="4403287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8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/>
            <p:cNvSpPr/>
            <p:nvPr/>
          </p:nvSpPr>
          <p:spPr>
            <a:xfrm>
              <a:off x="9964553" y="4403287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8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/>
            <p:cNvSpPr/>
            <p:nvPr/>
          </p:nvSpPr>
          <p:spPr>
            <a:xfrm>
              <a:off x="10713803" y="380680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8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/>
            <p:cNvSpPr/>
            <p:nvPr/>
          </p:nvSpPr>
          <p:spPr>
            <a:xfrm>
              <a:off x="10713803" y="380680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8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8" name="object 338"/>
            <p:cNvSpPr/>
            <p:nvPr/>
          </p:nvSpPr>
          <p:spPr>
            <a:xfrm>
              <a:off x="11468783" y="355876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8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/>
            <p:cNvSpPr/>
            <p:nvPr/>
          </p:nvSpPr>
          <p:spPr>
            <a:xfrm>
              <a:off x="11468783" y="355876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8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0" name="object 340"/>
            <p:cNvSpPr/>
            <p:nvPr/>
          </p:nvSpPr>
          <p:spPr>
            <a:xfrm>
              <a:off x="12220899" y="3415045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8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/>
            <p:cNvSpPr/>
            <p:nvPr/>
          </p:nvSpPr>
          <p:spPr>
            <a:xfrm>
              <a:off x="12220899" y="3415045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8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/>
            <p:cNvSpPr/>
            <p:nvPr/>
          </p:nvSpPr>
          <p:spPr>
            <a:xfrm>
              <a:off x="12973013" y="3444721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8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/>
            <p:cNvSpPr/>
            <p:nvPr/>
          </p:nvSpPr>
          <p:spPr>
            <a:xfrm>
              <a:off x="12973013" y="3444721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8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/>
            <p:cNvSpPr/>
            <p:nvPr/>
          </p:nvSpPr>
          <p:spPr>
            <a:xfrm>
              <a:off x="13678142" y="347439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8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/>
            <p:cNvSpPr/>
            <p:nvPr/>
          </p:nvSpPr>
          <p:spPr>
            <a:xfrm>
              <a:off x="13678142" y="347439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8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6" name="object 346"/>
            <p:cNvSpPr/>
            <p:nvPr/>
          </p:nvSpPr>
          <p:spPr>
            <a:xfrm>
              <a:off x="9225755" y="3399294"/>
              <a:ext cx="4469130" cy="1963420"/>
            </a:xfrm>
            <a:custGeom>
              <a:avLst/>
              <a:gdLst/>
              <a:ahLst/>
              <a:cxnLst/>
              <a:rect l="l" t="t" r="r" b="b"/>
              <a:pathLst>
                <a:path w="4469130" h="1963420">
                  <a:moveTo>
                    <a:pt x="0" y="1962924"/>
                  </a:moveTo>
                  <a:lnTo>
                    <a:pt x="759993" y="869530"/>
                  </a:lnTo>
                  <a:lnTo>
                    <a:pt x="1509242" y="362076"/>
                  </a:lnTo>
                  <a:lnTo>
                    <a:pt x="2264219" y="114045"/>
                  </a:lnTo>
                  <a:lnTo>
                    <a:pt x="3016338" y="0"/>
                  </a:lnTo>
                  <a:lnTo>
                    <a:pt x="3763746" y="33908"/>
                  </a:lnTo>
                  <a:lnTo>
                    <a:pt x="4468876" y="33908"/>
                  </a:lnTo>
                </a:path>
              </a:pathLst>
            </a:custGeom>
            <a:ln w="25400">
              <a:solidFill>
                <a:srgbClr val="F9B8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7" name="object 347"/>
            <p:cNvSpPr/>
            <p:nvPr/>
          </p:nvSpPr>
          <p:spPr>
            <a:xfrm>
              <a:off x="9209268" y="534829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9B8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/>
            <p:cNvSpPr/>
            <p:nvPr/>
          </p:nvSpPr>
          <p:spPr>
            <a:xfrm>
              <a:off x="9209268" y="534829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F9B8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/>
            <p:cNvSpPr/>
            <p:nvPr/>
          </p:nvSpPr>
          <p:spPr>
            <a:xfrm>
              <a:off x="9964553" y="425066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9B8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0" name="object 350"/>
            <p:cNvSpPr/>
            <p:nvPr/>
          </p:nvSpPr>
          <p:spPr>
            <a:xfrm>
              <a:off x="9964553" y="425066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F9B8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1" name="object 351"/>
            <p:cNvSpPr/>
            <p:nvPr/>
          </p:nvSpPr>
          <p:spPr>
            <a:xfrm>
              <a:off x="10713803" y="374321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9B8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/>
            <p:cNvSpPr/>
            <p:nvPr/>
          </p:nvSpPr>
          <p:spPr>
            <a:xfrm>
              <a:off x="10713803" y="374321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F9B8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/>
            <p:cNvSpPr/>
            <p:nvPr/>
          </p:nvSpPr>
          <p:spPr>
            <a:xfrm>
              <a:off x="11468783" y="34951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9B8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/>
            <p:cNvSpPr/>
            <p:nvPr/>
          </p:nvSpPr>
          <p:spPr>
            <a:xfrm>
              <a:off x="11468783" y="34951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F9B8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/>
            <p:cNvSpPr/>
            <p:nvPr/>
          </p:nvSpPr>
          <p:spPr>
            <a:xfrm>
              <a:off x="12220899" y="338536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9B8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/>
            <p:cNvSpPr/>
            <p:nvPr/>
          </p:nvSpPr>
          <p:spPr>
            <a:xfrm>
              <a:off x="12220899" y="338536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F9B8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7" name="object 357"/>
            <p:cNvSpPr/>
            <p:nvPr/>
          </p:nvSpPr>
          <p:spPr>
            <a:xfrm>
              <a:off x="12973013" y="3415045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9B8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8" name="object 358"/>
            <p:cNvSpPr/>
            <p:nvPr/>
          </p:nvSpPr>
          <p:spPr>
            <a:xfrm>
              <a:off x="12973013" y="3415045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F9B8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/>
            <p:cNvSpPr/>
            <p:nvPr/>
          </p:nvSpPr>
          <p:spPr>
            <a:xfrm>
              <a:off x="13678142" y="3415045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9B8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0" name="object 360"/>
            <p:cNvSpPr/>
            <p:nvPr/>
          </p:nvSpPr>
          <p:spPr>
            <a:xfrm>
              <a:off x="13678142" y="3415045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F9B8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1" name="object 361"/>
            <p:cNvSpPr/>
            <p:nvPr/>
          </p:nvSpPr>
          <p:spPr>
            <a:xfrm>
              <a:off x="9225755" y="3339935"/>
              <a:ext cx="4469130" cy="2022475"/>
            </a:xfrm>
            <a:custGeom>
              <a:avLst/>
              <a:gdLst/>
              <a:ahLst/>
              <a:cxnLst/>
              <a:rect l="l" t="t" r="r" b="b"/>
              <a:pathLst>
                <a:path w="4469130" h="2022475">
                  <a:moveTo>
                    <a:pt x="0" y="2022284"/>
                  </a:moveTo>
                  <a:lnTo>
                    <a:pt x="759993" y="928890"/>
                  </a:lnTo>
                  <a:lnTo>
                    <a:pt x="1509242" y="391769"/>
                  </a:lnTo>
                  <a:lnTo>
                    <a:pt x="2264219" y="143725"/>
                  </a:lnTo>
                  <a:lnTo>
                    <a:pt x="3016338" y="0"/>
                  </a:lnTo>
                  <a:lnTo>
                    <a:pt x="3763746" y="59359"/>
                  </a:lnTo>
                  <a:lnTo>
                    <a:pt x="4468876" y="29679"/>
                  </a:lnTo>
                </a:path>
              </a:pathLst>
            </a:custGeom>
            <a:ln w="25400">
              <a:solidFill>
                <a:srgbClr val="206D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/>
            <p:cNvSpPr/>
            <p:nvPr/>
          </p:nvSpPr>
          <p:spPr>
            <a:xfrm>
              <a:off x="9209268" y="534829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06D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/>
            <p:cNvSpPr/>
            <p:nvPr/>
          </p:nvSpPr>
          <p:spPr>
            <a:xfrm>
              <a:off x="9209268" y="534829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06D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4" name="object 364"/>
            <p:cNvSpPr/>
            <p:nvPr/>
          </p:nvSpPr>
          <p:spPr>
            <a:xfrm>
              <a:off x="9964553" y="425066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06D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5" name="object 365"/>
            <p:cNvSpPr/>
            <p:nvPr/>
          </p:nvSpPr>
          <p:spPr>
            <a:xfrm>
              <a:off x="9964553" y="425066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06D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6" name="object 366"/>
            <p:cNvSpPr/>
            <p:nvPr/>
          </p:nvSpPr>
          <p:spPr>
            <a:xfrm>
              <a:off x="10713803" y="371353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06D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/>
            <p:cNvSpPr/>
            <p:nvPr/>
          </p:nvSpPr>
          <p:spPr>
            <a:xfrm>
              <a:off x="10713803" y="371353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06D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8" name="object 368"/>
            <p:cNvSpPr/>
            <p:nvPr/>
          </p:nvSpPr>
          <p:spPr>
            <a:xfrm>
              <a:off x="11468783" y="346549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06D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9" name="object 369"/>
            <p:cNvSpPr/>
            <p:nvPr/>
          </p:nvSpPr>
          <p:spPr>
            <a:xfrm>
              <a:off x="11468783" y="346549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06D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/>
            <p:cNvSpPr/>
            <p:nvPr/>
          </p:nvSpPr>
          <p:spPr>
            <a:xfrm>
              <a:off x="12220899" y="332601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06D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/>
            <p:cNvSpPr/>
            <p:nvPr/>
          </p:nvSpPr>
          <p:spPr>
            <a:xfrm>
              <a:off x="12220899" y="332601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06D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2" name="object 372"/>
            <p:cNvSpPr/>
            <p:nvPr/>
          </p:nvSpPr>
          <p:spPr>
            <a:xfrm>
              <a:off x="12973013" y="338536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06D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3" name="object 373"/>
            <p:cNvSpPr/>
            <p:nvPr/>
          </p:nvSpPr>
          <p:spPr>
            <a:xfrm>
              <a:off x="12973013" y="338536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06D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4" name="object 374"/>
            <p:cNvSpPr/>
            <p:nvPr/>
          </p:nvSpPr>
          <p:spPr>
            <a:xfrm>
              <a:off x="13678142" y="3355690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206D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5" name="object 375"/>
            <p:cNvSpPr/>
            <p:nvPr/>
          </p:nvSpPr>
          <p:spPr>
            <a:xfrm>
              <a:off x="13678142" y="3355690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206D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6" name="object 376"/>
            <p:cNvSpPr/>
            <p:nvPr/>
          </p:nvSpPr>
          <p:spPr>
            <a:xfrm>
              <a:off x="9225755" y="3310259"/>
              <a:ext cx="4469130" cy="2022475"/>
            </a:xfrm>
            <a:custGeom>
              <a:avLst/>
              <a:gdLst/>
              <a:ahLst/>
              <a:cxnLst/>
              <a:rect l="l" t="t" r="r" b="b"/>
              <a:pathLst>
                <a:path w="4469130" h="2022475">
                  <a:moveTo>
                    <a:pt x="0" y="2022284"/>
                  </a:moveTo>
                  <a:lnTo>
                    <a:pt x="759993" y="805942"/>
                  </a:lnTo>
                  <a:lnTo>
                    <a:pt x="1509242" y="328168"/>
                  </a:lnTo>
                  <a:lnTo>
                    <a:pt x="2264219" y="114046"/>
                  </a:lnTo>
                  <a:lnTo>
                    <a:pt x="3016338" y="0"/>
                  </a:lnTo>
                  <a:lnTo>
                    <a:pt x="3763746" y="29679"/>
                  </a:lnTo>
                  <a:lnTo>
                    <a:pt x="4468876" y="29679"/>
                  </a:lnTo>
                </a:path>
              </a:pathLst>
            </a:custGeom>
            <a:ln w="25400">
              <a:solidFill>
                <a:srgbClr val="47A7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7" name="object 377"/>
            <p:cNvSpPr/>
            <p:nvPr/>
          </p:nvSpPr>
          <p:spPr>
            <a:xfrm>
              <a:off x="9209268" y="531861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47A7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/>
            <p:cNvSpPr/>
            <p:nvPr/>
          </p:nvSpPr>
          <p:spPr>
            <a:xfrm>
              <a:off x="9209268" y="531861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47A7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/>
            <p:cNvSpPr/>
            <p:nvPr/>
          </p:nvSpPr>
          <p:spPr>
            <a:xfrm>
              <a:off x="9964553" y="410227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47A7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/>
            <p:cNvSpPr/>
            <p:nvPr/>
          </p:nvSpPr>
          <p:spPr>
            <a:xfrm>
              <a:off x="9964553" y="410227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47A7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1" name="object 381"/>
            <p:cNvSpPr/>
            <p:nvPr/>
          </p:nvSpPr>
          <p:spPr>
            <a:xfrm>
              <a:off x="10713803" y="362450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47A7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2" name="object 382"/>
            <p:cNvSpPr/>
            <p:nvPr/>
          </p:nvSpPr>
          <p:spPr>
            <a:xfrm>
              <a:off x="10713803" y="362450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47A7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3" name="object 383"/>
            <p:cNvSpPr/>
            <p:nvPr/>
          </p:nvSpPr>
          <p:spPr>
            <a:xfrm>
              <a:off x="11468783" y="340613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47A7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4" name="object 384"/>
            <p:cNvSpPr/>
            <p:nvPr/>
          </p:nvSpPr>
          <p:spPr>
            <a:xfrm>
              <a:off x="11468783" y="340613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47A7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/>
            <p:cNvSpPr/>
            <p:nvPr/>
          </p:nvSpPr>
          <p:spPr>
            <a:xfrm>
              <a:off x="12220899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47A7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6" name="object 386"/>
            <p:cNvSpPr/>
            <p:nvPr/>
          </p:nvSpPr>
          <p:spPr>
            <a:xfrm>
              <a:off x="12220899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47A7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7" name="object 387"/>
            <p:cNvSpPr/>
            <p:nvPr/>
          </p:nvSpPr>
          <p:spPr>
            <a:xfrm>
              <a:off x="12973013" y="332601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47A7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8" name="object 388"/>
            <p:cNvSpPr/>
            <p:nvPr/>
          </p:nvSpPr>
          <p:spPr>
            <a:xfrm>
              <a:off x="12973013" y="332601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47A7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9" name="object 389"/>
            <p:cNvSpPr/>
            <p:nvPr/>
          </p:nvSpPr>
          <p:spPr>
            <a:xfrm>
              <a:off x="13678142" y="332601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47A7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0" name="object 390"/>
            <p:cNvSpPr/>
            <p:nvPr/>
          </p:nvSpPr>
          <p:spPr>
            <a:xfrm>
              <a:off x="13678142" y="332601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47A7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1" name="object 391"/>
            <p:cNvSpPr/>
            <p:nvPr/>
          </p:nvSpPr>
          <p:spPr>
            <a:xfrm>
              <a:off x="9225755" y="3280589"/>
              <a:ext cx="4469130" cy="1933575"/>
            </a:xfrm>
            <a:custGeom>
              <a:avLst/>
              <a:gdLst/>
              <a:ahLst/>
              <a:cxnLst/>
              <a:rect l="l" t="t" r="r" b="b"/>
              <a:pathLst>
                <a:path w="4469130" h="1933575">
                  <a:moveTo>
                    <a:pt x="0" y="1933244"/>
                  </a:moveTo>
                  <a:lnTo>
                    <a:pt x="759993" y="776262"/>
                  </a:lnTo>
                  <a:lnTo>
                    <a:pt x="1509242" y="268808"/>
                  </a:lnTo>
                  <a:lnTo>
                    <a:pt x="2264219" y="109791"/>
                  </a:lnTo>
                  <a:lnTo>
                    <a:pt x="3016338" y="0"/>
                  </a:lnTo>
                  <a:lnTo>
                    <a:pt x="3763746" y="29667"/>
                  </a:lnTo>
                  <a:lnTo>
                    <a:pt x="4468876" y="29667"/>
                  </a:lnTo>
                </a:path>
              </a:pathLst>
            </a:custGeom>
            <a:ln w="25400">
              <a:solidFill>
                <a:srgbClr val="005A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2" name="object 392"/>
            <p:cNvSpPr/>
            <p:nvPr/>
          </p:nvSpPr>
          <p:spPr>
            <a:xfrm>
              <a:off x="9209268" y="51956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005A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3" name="object 393"/>
            <p:cNvSpPr/>
            <p:nvPr/>
          </p:nvSpPr>
          <p:spPr>
            <a:xfrm>
              <a:off x="9209268" y="51956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005A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4" name="object 394"/>
            <p:cNvSpPr/>
            <p:nvPr/>
          </p:nvSpPr>
          <p:spPr>
            <a:xfrm>
              <a:off x="9964553" y="404292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005A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5" name="object 395"/>
            <p:cNvSpPr/>
            <p:nvPr/>
          </p:nvSpPr>
          <p:spPr>
            <a:xfrm>
              <a:off x="9964553" y="404292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005A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6" name="object 396"/>
            <p:cNvSpPr/>
            <p:nvPr/>
          </p:nvSpPr>
          <p:spPr>
            <a:xfrm>
              <a:off x="10713803" y="3535471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005A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7" name="object 397"/>
            <p:cNvSpPr/>
            <p:nvPr/>
          </p:nvSpPr>
          <p:spPr>
            <a:xfrm>
              <a:off x="10713803" y="3535471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005A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8" name="object 398"/>
            <p:cNvSpPr/>
            <p:nvPr/>
          </p:nvSpPr>
          <p:spPr>
            <a:xfrm>
              <a:off x="11468783" y="3376461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005A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9" name="object 399"/>
            <p:cNvSpPr/>
            <p:nvPr/>
          </p:nvSpPr>
          <p:spPr>
            <a:xfrm>
              <a:off x="11468783" y="3376461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005A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0" name="object 400"/>
            <p:cNvSpPr/>
            <p:nvPr/>
          </p:nvSpPr>
          <p:spPr>
            <a:xfrm>
              <a:off x="12220899" y="326665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005A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/>
            <p:cNvSpPr/>
            <p:nvPr/>
          </p:nvSpPr>
          <p:spPr>
            <a:xfrm>
              <a:off x="12220899" y="326665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005A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2" name="object 402"/>
            <p:cNvSpPr/>
            <p:nvPr/>
          </p:nvSpPr>
          <p:spPr>
            <a:xfrm>
              <a:off x="12973013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005A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3" name="object 403"/>
            <p:cNvSpPr/>
            <p:nvPr/>
          </p:nvSpPr>
          <p:spPr>
            <a:xfrm>
              <a:off x="12973013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005A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/>
            <p:cNvSpPr/>
            <p:nvPr/>
          </p:nvSpPr>
          <p:spPr>
            <a:xfrm>
              <a:off x="13678142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005A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/>
            <p:cNvSpPr/>
            <p:nvPr/>
          </p:nvSpPr>
          <p:spPr>
            <a:xfrm>
              <a:off x="13678142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005A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6" name="object 406"/>
            <p:cNvSpPr/>
            <p:nvPr/>
          </p:nvSpPr>
          <p:spPr>
            <a:xfrm>
              <a:off x="9225755" y="3221230"/>
              <a:ext cx="4469130" cy="1992630"/>
            </a:xfrm>
            <a:custGeom>
              <a:avLst/>
              <a:gdLst/>
              <a:ahLst/>
              <a:cxnLst/>
              <a:rect l="l" t="t" r="r" b="b"/>
              <a:pathLst>
                <a:path w="4469130" h="1992629">
                  <a:moveTo>
                    <a:pt x="0" y="1992604"/>
                  </a:moveTo>
                  <a:lnTo>
                    <a:pt x="759993" y="805941"/>
                  </a:lnTo>
                  <a:lnTo>
                    <a:pt x="1509242" y="268808"/>
                  </a:lnTo>
                  <a:lnTo>
                    <a:pt x="2264219" y="80124"/>
                  </a:lnTo>
                  <a:lnTo>
                    <a:pt x="3016338" y="0"/>
                  </a:lnTo>
                  <a:lnTo>
                    <a:pt x="3763746" y="29679"/>
                  </a:lnTo>
                  <a:lnTo>
                    <a:pt x="4468876" y="89026"/>
                  </a:lnTo>
                </a:path>
              </a:pathLst>
            </a:custGeom>
            <a:ln w="25400">
              <a:solidFill>
                <a:srgbClr val="AD482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/>
            <p:cNvSpPr/>
            <p:nvPr/>
          </p:nvSpPr>
          <p:spPr>
            <a:xfrm>
              <a:off x="9209268" y="51956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D48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8" name="object 408"/>
            <p:cNvSpPr/>
            <p:nvPr/>
          </p:nvSpPr>
          <p:spPr>
            <a:xfrm>
              <a:off x="9209268" y="51956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D482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/>
            <p:cNvSpPr/>
            <p:nvPr/>
          </p:nvSpPr>
          <p:spPr>
            <a:xfrm>
              <a:off x="9964553" y="400900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D48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/>
            <p:cNvSpPr/>
            <p:nvPr/>
          </p:nvSpPr>
          <p:spPr>
            <a:xfrm>
              <a:off x="9964553" y="400900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D482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1" name="object 411"/>
            <p:cNvSpPr/>
            <p:nvPr/>
          </p:nvSpPr>
          <p:spPr>
            <a:xfrm>
              <a:off x="10713803" y="347187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D48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2" name="object 412"/>
            <p:cNvSpPr/>
            <p:nvPr/>
          </p:nvSpPr>
          <p:spPr>
            <a:xfrm>
              <a:off x="10713803" y="347187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D482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3" name="object 413"/>
            <p:cNvSpPr/>
            <p:nvPr/>
          </p:nvSpPr>
          <p:spPr>
            <a:xfrm>
              <a:off x="11468783" y="3287430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D48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4" name="object 414"/>
            <p:cNvSpPr/>
            <p:nvPr/>
          </p:nvSpPr>
          <p:spPr>
            <a:xfrm>
              <a:off x="11468783" y="3287430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D482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5" name="object 415"/>
            <p:cNvSpPr/>
            <p:nvPr/>
          </p:nvSpPr>
          <p:spPr>
            <a:xfrm>
              <a:off x="12220899" y="320306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4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D48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6" name="object 416"/>
            <p:cNvSpPr/>
            <p:nvPr/>
          </p:nvSpPr>
          <p:spPr>
            <a:xfrm>
              <a:off x="12220899" y="320306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4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D482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7" name="object 417"/>
            <p:cNvSpPr/>
            <p:nvPr/>
          </p:nvSpPr>
          <p:spPr>
            <a:xfrm>
              <a:off x="12973013" y="323274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D48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8" name="object 418"/>
            <p:cNvSpPr/>
            <p:nvPr/>
          </p:nvSpPr>
          <p:spPr>
            <a:xfrm>
              <a:off x="12973013" y="323274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D482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9" name="object 419"/>
            <p:cNvSpPr/>
            <p:nvPr/>
          </p:nvSpPr>
          <p:spPr>
            <a:xfrm>
              <a:off x="13678142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D48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0" name="object 420"/>
            <p:cNvSpPr/>
            <p:nvPr/>
          </p:nvSpPr>
          <p:spPr>
            <a:xfrm>
              <a:off x="13678142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D482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1" name="object 421"/>
            <p:cNvSpPr/>
            <p:nvPr/>
          </p:nvSpPr>
          <p:spPr>
            <a:xfrm>
              <a:off x="9225755" y="3250913"/>
              <a:ext cx="4469130" cy="2052320"/>
            </a:xfrm>
            <a:custGeom>
              <a:avLst/>
              <a:gdLst/>
              <a:ahLst/>
              <a:cxnLst/>
              <a:rect l="l" t="t" r="r" b="b"/>
              <a:pathLst>
                <a:path w="4469130" h="2052320">
                  <a:moveTo>
                    <a:pt x="0" y="2051951"/>
                  </a:moveTo>
                  <a:lnTo>
                    <a:pt x="759993" y="805929"/>
                  </a:lnTo>
                  <a:lnTo>
                    <a:pt x="1509242" y="268808"/>
                  </a:lnTo>
                  <a:lnTo>
                    <a:pt x="2264219" y="80124"/>
                  </a:lnTo>
                  <a:lnTo>
                    <a:pt x="3016338" y="0"/>
                  </a:lnTo>
                  <a:lnTo>
                    <a:pt x="3763746" y="29667"/>
                  </a:lnTo>
                  <a:lnTo>
                    <a:pt x="4468876" y="59347"/>
                  </a:lnTo>
                </a:path>
              </a:pathLst>
            </a:custGeom>
            <a:ln w="25400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2" name="object 422"/>
            <p:cNvSpPr/>
            <p:nvPr/>
          </p:nvSpPr>
          <p:spPr>
            <a:xfrm>
              <a:off x="9209268" y="5284700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3" name="object 423"/>
            <p:cNvSpPr/>
            <p:nvPr/>
          </p:nvSpPr>
          <p:spPr>
            <a:xfrm>
              <a:off x="9209268" y="5284700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4" name="object 424"/>
            <p:cNvSpPr/>
            <p:nvPr/>
          </p:nvSpPr>
          <p:spPr>
            <a:xfrm>
              <a:off x="9964553" y="404292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5" name="object 425"/>
            <p:cNvSpPr/>
            <p:nvPr/>
          </p:nvSpPr>
          <p:spPr>
            <a:xfrm>
              <a:off x="9964553" y="404292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/>
            <p:cNvSpPr/>
            <p:nvPr/>
          </p:nvSpPr>
          <p:spPr>
            <a:xfrm>
              <a:off x="10713803" y="3501555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7" name="object 427"/>
            <p:cNvSpPr/>
            <p:nvPr/>
          </p:nvSpPr>
          <p:spPr>
            <a:xfrm>
              <a:off x="10713803" y="3501555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8" name="object 428"/>
            <p:cNvSpPr/>
            <p:nvPr/>
          </p:nvSpPr>
          <p:spPr>
            <a:xfrm>
              <a:off x="11468783" y="331710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9" name="object 429"/>
            <p:cNvSpPr/>
            <p:nvPr/>
          </p:nvSpPr>
          <p:spPr>
            <a:xfrm>
              <a:off x="11468783" y="331710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/>
            <p:cNvSpPr/>
            <p:nvPr/>
          </p:nvSpPr>
          <p:spPr>
            <a:xfrm>
              <a:off x="12220899" y="323274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/>
            <p:cNvSpPr/>
            <p:nvPr/>
          </p:nvSpPr>
          <p:spPr>
            <a:xfrm>
              <a:off x="12220899" y="3232742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2" name="object 432"/>
            <p:cNvSpPr/>
            <p:nvPr/>
          </p:nvSpPr>
          <p:spPr>
            <a:xfrm>
              <a:off x="12973013" y="326665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3" name="object 433"/>
            <p:cNvSpPr/>
            <p:nvPr/>
          </p:nvSpPr>
          <p:spPr>
            <a:xfrm>
              <a:off x="12973013" y="326665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4" name="object 434"/>
            <p:cNvSpPr/>
            <p:nvPr/>
          </p:nvSpPr>
          <p:spPr>
            <a:xfrm>
              <a:off x="13678142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5" name="object 435"/>
            <p:cNvSpPr/>
            <p:nvPr/>
          </p:nvSpPr>
          <p:spPr>
            <a:xfrm>
              <a:off x="13678142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6" name="object 436"/>
            <p:cNvSpPr/>
            <p:nvPr/>
          </p:nvSpPr>
          <p:spPr>
            <a:xfrm>
              <a:off x="9225755" y="3280579"/>
              <a:ext cx="4469130" cy="2293620"/>
            </a:xfrm>
            <a:custGeom>
              <a:avLst/>
              <a:gdLst/>
              <a:ahLst/>
              <a:cxnLst/>
              <a:rect l="l" t="t" r="r" b="b"/>
              <a:pathLst>
                <a:path w="4469130" h="2293620">
                  <a:moveTo>
                    <a:pt x="0" y="2293620"/>
                  </a:moveTo>
                  <a:lnTo>
                    <a:pt x="759993" y="958570"/>
                  </a:lnTo>
                  <a:lnTo>
                    <a:pt x="1509242" y="298500"/>
                  </a:lnTo>
                  <a:lnTo>
                    <a:pt x="2264219" y="80137"/>
                  </a:lnTo>
                  <a:lnTo>
                    <a:pt x="3016338" y="0"/>
                  </a:lnTo>
                  <a:lnTo>
                    <a:pt x="3763746" y="29679"/>
                  </a:lnTo>
                  <a:lnTo>
                    <a:pt x="4468876" y="89039"/>
                  </a:lnTo>
                </a:path>
              </a:pathLst>
            </a:custGeom>
            <a:ln w="25400">
              <a:solidFill>
                <a:srgbClr val="B5B6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7" name="object 437"/>
            <p:cNvSpPr/>
            <p:nvPr/>
          </p:nvSpPr>
          <p:spPr>
            <a:xfrm>
              <a:off x="9209268" y="556027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17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8" name="object 438"/>
            <p:cNvSpPr/>
            <p:nvPr/>
          </p:nvSpPr>
          <p:spPr>
            <a:xfrm>
              <a:off x="9209268" y="5560273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1742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9" name="object 439"/>
            <p:cNvSpPr/>
            <p:nvPr/>
          </p:nvSpPr>
          <p:spPr>
            <a:xfrm>
              <a:off x="9964553" y="422098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17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0" name="object 440"/>
            <p:cNvSpPr/>
            <p:nvPr/>
          </p:nvSpPr>
          <p:spPr>
            <a:xfrm>
              <a:off x="9964553" y="422098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1742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1" name="object 441"/>
            <p:cNvSpPr/>
            <p:nvPr/>
          </p:nvSpPr>
          <p:spPr>
            <a:xfrm>
              <a:off x="10713803" y="356514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17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2" name="object 442"/>
            <p:cNvSpPr/>
            <p:nvPr/>
          </p:nvSpPr>
          <p:spPr>
            <a:xfrm>
              <a:off x="10713803" y="356514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1742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3" name="object 443"/>
            <p:cNvSpPr/>
            <p:nvPr/>
          </p:nvSpPr>
          <p:spPr>
            <a:xfrm>
              <a:off x="11468783" y="334678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91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91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17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4" name="object 444"/>
            <p:cNvSpPr/>
            <p:nvPr/>
          </p:nvSpPr>
          <p:spPr>
            <a:xfrm>
              <a:off x="11468783" y="3346784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91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91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1742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5" name="object 445"/>
            <p:cNvSpPr/>
            <p:nvPr/>
          </p:nvSpPr>
          <p:spPr>
            <a:xfrm>
              <a:off x="12220899" y="326665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17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6" name="object 446"/>
            <p:cNvSpPr/>
            <p:nvPr/>
          </p:nvSpPr>
          <p:spPr>
            <a:xfrm>
              <a:off x="12220899" y="3266658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1742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7" name="object 447"/>
            <p:cNvSpPr/>
            <p:nvPr/>
          </p:nvSpPr>
          <p:spPr>
            <a:xfrm>
              <a:off x="12973013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17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8" name="object 448"/>
            <p:cNvSpPr/>
            <p:nvPr/>
          </p:nvSpPr>
          <p:spPr>
            <a:xfrm>
              <a:off x="12973013" y="3296336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1742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9" name="object 449"/>
            <p:cNvSpPr/>
            <p:nvPr/>
          </p:nvSpPr>
          <p:spPr>
            <a:xfrm>
              <a:off x="13678142" y="3355690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25590" y="0"/>
                  </a:moveTo>
                  <a:lnTo>
                    <a:pt x="7378" y="0"/>
                  </a:lnTo>
                  <a:lnTo>
                    <a:pt x="0" y="6642"/>
                  </a:lnTo>
                  <a:lnTo>
                    <a:pt x="0" y="23025"/>
                  </a:lnTo>
                  <a:lnTo>
                    <a:pt x="7378" y="29667"/>
                  </a:lnTo>
                  <a:lnTo>
                    <a:pt x="25590" y="29667"/>
                  </a:lnTo>
                  <a:lnTo>
                    <a:pt x="32969" y="23025"/>
                  </a:lnTo>
                  <a:lnTo>
                    <a:pt x="32969" y="14833"/>
                  </a:lnTo>
                  <a:lnTo>
                    <a:pt x="32969" y="6642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A17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0" name="object 450"/>
            <p:cNvSpPr/>
            <p:nvPr/>
          </p:nvSpPr>
          <p:spPr>
            <a:xfrm>
              <a:off x="13678142" y="3355690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19" h="29845">
                  <a:moveTo>
                    <a:pt x="32969" y="14833"/>
                  </a:moveTo>
                  <a:lnTo>
                    <a:pt x="32969" y="23025"/>
                  </a:lnTo>
                  <a:lnTo>
                    <a:pt x="25590" y="29667"/>
                  </a:lnTo>
                  <a:lnTo>
                    <a:pt x="16484" y="29667"/>
                  </a:lnTo>
                  <a:lnTo>
                    <a:pt x="7378" y="29667"/>
                  </a:lnTo>
                  <a:lnTo>
                    <a:pt x="0" y="23025"/>
                  </a:lnTo>
                  <a:lnTo>
                    <a:pt x="0" y="14833"/>
                  </a:lnTo>
                  <a:lnTo>
                    <a:pt x="0" y="6642"/>
                  </a:lnTo>
                  <a:lnTo>
                    <a:pt x="7378" y="0"/>
                  </a:lnTo>
                  <a:lnTo>
                    <a:pt x="16484" y="0"/>
                  </a:lnTo>
                  <a:lnTo>
                    <a:pt x="25590" y="0"/>
                  </a:lnTo>
                  <a:lnTo>
                    <a:pt x="32969" y="6642"/>
                  </a:lnTo>
                  <a:lnTo>
                    <a:pt x="32969" y="14833"/>
                  </a:lnTo>
                  <a:close/>
                </a:path>
              </a:pathLst>
            </a:custGeom>
            <a:ln w="8394">
              <a:solidFill>
                <a:srgbClr val="A1742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1" name="object 451"/>
          <p:cNvSpPr txBox="1"/>
          <p:nvPr/>
        </p:nvSpPr>
        <p:spPr>
          <a:xfrm>
            <a:off x="13736222" y="9298895"/>
            <a:ext cx="7747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5">
                <a:solidFill>
                  <a:srgbClr val="F39700"/>
                </a:solidFill>
                <a:latin typeface="Lucida Sans Unicode"/>
                <a:cs typeface="Lucida Sans Unicode"/>
              </a:rPr>
              <a:t>0</a:t>
            </a:r>
            <a:endParaRPr sz="650">
              <a:latin typeface="Lucida Sans Unicode"/>
              <a:cs typeface="Lucida Sans Unicode"/>
            </a:endParaRPr>
          </a:p>
        </p:txBody>
      </p:sp>
      <p:graphicFrame>
        <p:nvGraphicFramePr>
          <p:cNvPr id="452" name="object 452"/>
          <p:cNvGraphicFramePr>
            <a:graphicFrameLocks noGrp="1"/>
          </p:cNvGraphicFramePr>
          <p:nvPr/>
        </p:nvGraphicFramePr>
        <p:xfrm>
          <a:off x="8450351" y="6734835"/>
          <a:ext cx="5271770" cy="2700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2305"/>
                <a:gridCol w="658495"/>
                <a:gridCol w="650239"/>
                <a:gridCol w="658494"/>
                <a:gridCol w="658494"/>
                <a:gridCol w="650239"/>
                <a:gridCol w="658495"/>
                <a:gridCol w="658495"/>
              </a:tblGrid>
              <a:tr h="335245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50" spc="-35">
                          <a:solidFill>
                            <a:srgbClr val="F39700"/>
                          </a:solidFill>
                          <a:latin typeface="Lucida Sans Unicode"/>
                          <a:cs typeface="Lucida Sans Unicode"/>
                        </a:rPr>
                        <a:t>15000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650" spc="-35">
                          <a:solidFill>
                            <a:srgbClr val="2393C9"/>
                          </a:solidFill>
                          <a:latin typeface="Lucida Sans Unicode"/>
                          <a:cs typeface="Lucida Sans Unicode"/>
                        </a:rPr>
                        <a:t>15000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50" spc="-35">
                          <a:solidFill>
                            <a:srgbClr val="F39700"/>
                          </a:solidFill>
                          <a:latin typeface="Lucida Sans Unicode"/>
                          <a:cs typeface="Lucida Sans Unicode"/>
                        </a:rPr>
                        <a:t>15000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650" spc="-35">
                          <a:solidFill>
                            <a:srgbClr val="2393C9"/>
                          </a:solidFill>
                          <a:latin typeface="Lucida Sans Unicode"/>
                          <a:cs typeface="Lucida Sans Unicode"/>
                        </a:rPr>
                        <a:t>15000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50" spc="-35">
                          <a:solidFill>
                            <a:srgbClr val="F39700"/>
                          </a:solidFill>
                          <a:latin typeface="Lucida Sans Unicode"/>
                          <a:cs typeface="Lucida Sans Unicode"/>
                        </a:rPr>
                        <a:t>15000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650" spc="-35">
                          <a:solidFill>
                            <a:srgbClr val="2393C9"/>
                          </a:solidFill>
                          <a:latin typeface="Lucida Sans Unicode"/>
                          <a:cs typeface="Lucida Sans Unicode"/>
                        </a:rPr>
                        <a:t>15000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50" spc="-35">
                          <a:solidFill>
                            <a:srgbClr val="F39700"/>
                          </a:solidFill>
                          <a:latin typeface="Lucida Sans Unicode"/>
                          <a:cs typeface="Lucida Sans Unicode"/>
                        </a:rPr>
                        <a:t>15000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  <a:p>
                      <a:pPr marL="482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650" spc="-35">
                          <a:solidFill>
                            <a:srgbClr val="2393C9"/>
                          </a:solidFill>
                          <a:latin typeface="Lucida Sans Unicode"/>
                          <a:cs typeface="Lucida Sans Unicode"/>
                        </a:rPr>
                        <a:t>15000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50" spc="-35">
                          <a:solidFill>
                            <a:srgbClr val="2393C9"/>
                          </a:solidFill>
                          <a:latin typeface="Lucida Sans Unicode"/>
                          <a:cs typeface="Lucida Sans Unicode"/>
                        </a:rPr>
                        <a:t>15000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</a:tr>
              <a:tr h="3352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650" spc="-40">
                          <a:solidFill>
                            <a:srgbClr val="F39700"/>
                          </a:solidFill>
                          <a:latin typeface="Lucida Sans Unicode"/>
                          <a:cs typeface="Lucida Sans Unicode"/>
                        </a:rPr>
                        <a:t>13500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ts val="740"/>
                        </a:lnSpc>
                        <a:spcBef>
                          <a:spcPts val="765"/>
                        </a:spcBef>
                      </a:pPr>
                      <a:r>
                        <a:rPr dirty="0" sz="650" spc="-40">
                          <a:solidFill>
                            <a:srgbClr val="F39700"/>
                          </a:solidFill>
                          <a:latin typeface="Lucida Sans Unicode"/>
                          <a:cs typeface="Lucida Sans Unicode"/>
                        </a:rPr>
                        <a:t>12000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</a:tr>
              <a:tr h="3412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dirty="0" sz="650" spc="-45">
                          <a:solidFill>
                            <a:srgbClr val="2393C9"/>
                          </a:solidFill>
                          <a:latin typeface="Lucida Sans Unicode"/>
                          <a:cs typeface="Lucida Sans Unicode"/>
                        </a:rPr>
                        <a:t>10500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</a:tr>
              <a:tr h="3352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</a:tr>
              <a:tr h="3352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650" spc="-20">
                          <a:solidFill>
                            <a:srgbClr val="2393C9"/>
                          </a:solidFill>
                          <a:latin typeface="Lucida Sans Unicode"/>
                          <a:cs typeface="Lucida Sans Unicode"/>
                        </a:rPr>
                        <a:t>7500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5">
                          <a:solidFill>
                            <a:srgbClr val="F39700"/>
                          </a:solidFill>
                          <a:latin typeface="Lucida Sans Unicode"/>
                          <a:cs typeface="Lucida Sans Unicode"/>
                        </a:rPr>
                        <a:t>7500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905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</a:tr>
              <a:tr h="3352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08279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650" spc="-5">
                          <a:solidFill>
                            <a:srgbClr val="2393C9"/>
                          </a:solidFill>
                          <a:latin typeface="Lucida Sans Unicode"/>
                          <a:cs typeface="Lucida Sans Unicode"/>
                        </a:rPr>
                        <a:t>4500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650" spc="5">
                          <a:solidFill>
                            <a:srgbClr val="F39700"/>
                          </a:solidFill>
                          <a:latin typeface="Lucida Sans Unicode"/>
                          <a:cs typeface="Lucida Sans Unicode"/>
                        </a:rPr>
                        <a:t>4500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</a:tr>
              <a:tr h="3352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</a:tr>
              <a:tr h="3352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1846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650">
                          <a:solidFill>
                            <a:srgbClr val="2393C9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12700">
                      <a:solidFill>
                        <a:srgbClr val="B5B6B6"/>
                      </a:solidFill>
                      <a:prstDash val="solid"/>
                    </a:lnL>
                    <a:lnR w="12700">
                      <a:solidFill>
                        <a:srgbClr val="B5B6B6"/>
                      </a:solidFill>
                      <a:prstDash val="solid"/>
                    </a:lnR>
                    <a:lnT w="12700">
                      <a:solidFill>
                        <a:srgbClr val="B5B6B6"/>
                      </a:solidFill>
                      <a:prstDash val="solid"/>
                    </a:lnT>
                    <a:lnB w="12700">
                      <a:solidFill>
                        <a:srgbClr val="B5B6B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53" name="object 453"/>
          <p:cNvGrpSpPr/>
          <p:nvPr/>
        </p:nvGrpSpPr>
        <p:grpSpPr>
          <a:xfrm>
            <a:off x="13680561" y="9399718"/>
            <a:ext cx="57785" cy="59055"/>
            <a:chOff x="13680561" y="9399718"/>
            <a:chExt cx="57785" cy="59055"/>
          </a:xfrm>
        </p:grpSpPr>
        <p:sp>
          <p:nvSpPr>
            <p:cNvPr id="454" name="object 454"/>
            <p:cNvSpPr/>
            <p:nvPr/>
          </p:nvSpPr>
          <p:spPr>
            <a:xfrm>
              <a:off x="13687818" y="9407067"/>
              <a:ext cx="43180" cy="44450"/>
            </a:xfrm>
            <a:custGeom>
              <a:avLst/>
              <a:gdLst/>
              <a:ahLst/>
              <a:cxnLst/>
              <a:rect l="l" t="t" r="r" b="b"/>
              <a:pathLst>
                <a:path w="43180" h="44450">
                  <a:moveTo>
                    <a:pt x="21488" y="0"/>
                  </a:moveTo>
                  <a:lnTo>
                    <a:pt x="13126" y="1732"/>
                  </a:lnTo>
                  <a:lnTo>
                    <a:pt x="6296" y="6456"/>
                  </a:lnTo>
                  <a:lnTo>
                    <a:pt x="1689" y="13464"/>
                  </a:lnTo>
                  <a:lnTo>
                    <a:pt x="0" y="22047"/>
                  </a:lnTo>
                  <a:lnTo>
                    <a:pt x="1689" y="30630"/>
                  </a:lnTo>
                  <a:lnTo>
                    <a:pt x="6296" y="37638"/>
                  </a:lnTo>
                  <a:lnTo>
                    <a:pt x="13126" y="42362"/>
                  </a:lnTo>
                  <a:lnTo>
                    <a:pt x="21488" y="44094"/>
                  </a:lnTo>
                  <a:lnTo>
                    <a:pt x="29855" y="42362"/>
                  </a:lnTo>
                  <a:lnTo>
                    <a:pt x="36685" y="37638"/>
                  </a:lnTo>
                  <a:lnTo>
                    <a:pt x="41289" y="30630"/>
                  </a:lnTo>
                  <a:lnTo>
                    <a:pt x="42976" y="22047"/>
                  </a:lnTo>
                  <a:lnTo>
                    <a:pt x="41289" y="13464"/>
                  </a:lnTo>
                  <a:lnTo>
                    <a:pt x="36685" y="6456"/>
                  </a:lnTo>
                  <a:lnTo>
                    <a:pt x="29855" y="1732"/>
                  </a:lnTo>
                  <a:lnTo>
                    <a:pt x="21488" y="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/>
            <p:cNvSpPr/>
            <p:nvPr/>
          </p:nvSpPr>
          <p:spPr>
            <a:xfrm>
              <a:off x="13687818" y="9407067"/>
              <a:ext cx="43180" cy="44450"/>
            </a:xfrm>
            <a:custGeom>
              <a:avLst/>
              <a:gdLst/>
              <a:ahLst/>
              <a:cxnLst/>
              <a:rect l="l" t="t" r="r" b="b"/>
              <a:pathLst>
                <a:path w="43180" h="44450">
                  <a:moveTo>
                    <a:pt x="42976" y="22047"/>
                  </a:moveTo>
                  <a:lnTo>
                    <a:pt x="41289" y="30630"/>
                  </a:lnTo>
                  <a:lnTo>
                    <a:pt x="36685" y="37638"/>
                  </a:lnTo>
                  <a:lnTo>
                    <a:pt x="29855" y="42362"/>
                  </a:lnTo>
                  <a:lnTo>
                    <a:pt x="21488" y="44094"/>
                  </a:lnTo>
                  <a:lnTo>
                    <a:pt x="13126" y="42362"/>
                  </a:lnTo>
                  <a:lnTo>
                    <a:pt x="6296" y="37638"/>
                  </a:lnTo>
                  <a:lnTo>
                    <a:pt x="1689" y="30630"/>
                  </a:lnTo>
                  <a:lnTo>
                    <a:pt x="0" y="22047"/>
                  </a:lnTo>
                  <a:lnTo>
                    <a:pt x="1689" y="13464"/>
                  </a:lnTo>
                  <a:lnTo>
                    <a:pt x="6296" y="6456"/>
                  </a:lnTo>
                  <a:lnTo>
                    <a:pt x="13126" y="1732"/>
                  </a:lnTo>
                  <a:lnTo>
                    <a:pt x="21488" y="0"/>
                  </a:lnTo>
                  <a:lnTo>
                    <a:pt x="29855" y="1732"/>
                  </a:lnTo>
                  <a:lnTo>
                    <a:pt x="36685" y="6456"/>
                  </a:lnTo>
                  <a:lnTo>
                    <a:pt x="41289" y="13464"/>
                  </a:lnTo>
                  <a:lnTo>
                    <a:pt x="42976" y="22047"/>
                  </a:lnTo>
                  <a:close/>
                </a:path>
              </a:pathLst>
            </a:custGeom>
            <a:ln w="8394">
              <a:solidFill>
                <a:srgbClr val="E833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/>
            <p:cNvSpPr/>
            <p:nvPr/>
          </p:nvSpPr>
          <p:spPr>
            <a:xfrm>
              <a:off x="13684759" y="9403915"/>
              <a:ext cx="49530" cy="50800"/>
            </a:xfrm>
            <a:custGeom>
              <a:avLst/>
              <a:gdLst/>
              <a:ahLst/>
              <a:cxnLst/>
              <a:rect l="l" t="t" r="r" b="b"/>
              <a:pathLst>
                <a:path w="49530" h="50800">
                  <a:moveTo>
                    <a:pt x="24549" y="0"/>
                  </a:moveTo>
                  <a:lnTo>
                    <a:pt x="0" y="25196"/>
                  </a:lnTo>
                  <a:lnTo>
                    <a:pt x="24549" y="50406"/>
                  </a:lnTo>
                  <a:lnTo>
                    <a:pt x="49110" y="25196"/>
                  </a:lnTo>
                  <a:lnTo>
                    <a:pt x="24549" y="0"/>
                  </a:lnTo>
                  <a:close/>
                </a:path>
              </a:pathLst>
            </a:custGeom>
            <a:solidFill>
              <a:srgbClr val="2393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7" name="object 457"/>
            <p:cNvSpPr/>
            <p:nvPr/>
          </p:nvSpPr>
          <p:spPr>
            <a:xfrm>
              <a:off x="13684759" y="9403915"/>
              <a:ext cx="49530" cy="50800"/>
            </a:xfrm>
            <a:custGeom>
              <a:avLst/>
              <a:gdLst/>
              <a:ahLst/>
              <a:cxnLst/>
              <a:rect l="l" t="t" r="r" b="b"/>
              <a:pathLst>
                <a:path w="49530" h="50800">
                  <a:moveTo>
                    <a:pt x="24549" y="0"/>
                  </a:moveTo>
                  <a:lnTo>
                    <a:pt x="49110" y="25196"/>
                  </a:lnTo>
                  <a:lnTo>
                    <a:pt x="24549" y="50406"/>
                  </a:lnTo>
                  <a:lnTo>
                    <a:pt x="0" y="25196"/>
                  </a:lnTo>
                  <a:lnTo>
                    <a:pt x="24549" y="0"/>
                  </a:lnTo>
                  <a:close/>
                </a:path>
              </a:pathLst>
            </a:custGeom>
            <a:ln w="8394">
              <a:solidFill>
                <a:srgbClr val="2393C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8" name="object 458"/>
          <p:cNvSpPr/>
          <p:nvPr/>
        </p:nvSpPr>
        <p:spPr>
          <a:xfrm>
            <a:off x="7900798" y="742170"/>
            <a:ext cx="6768465" cy="0"/>
          </a:xfrm>
          <a:custGeom>
            <a:avLst/>
            <a:gdLst/>
            <a:ahLst/>
            <a:cxnLst/>
            <a:rect l="l" t="t" r="r" b="b"/>
            <a:pathLst>
              <a:path w="6768465" h="0">
                <a:moveTo>
                  <a:pt x="0" y="0"/>
                </a:moveTo>
                <a:lnTo>
                  <a:pt x="6767995" y="0"/>
                </a:lnTo>
              </a:path>
            </a:pathLst>
          </a:custGeom>
          <a:ln w="1799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 txBox="1"/>
          <p:nvPr/>
        </p:nvSpPr>
        <p:spPr>
          <a:xfrm>
            <a:off x="10068129" y="564640"/>
            <a:ext cx="30283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9940" algn="l"/>
                <a:tab pos="1567815" algn="l"/>
                <a:tab pos="2345055" algn="l"/>
              </a:tabLst>
            </a:pPr>
            <a:r>
              <a:rPr dirty="0" sz="800" spc="-75">
                <a:solidFill>
                  <a:srgbClr val="F5A200"/>
                </a:solidFill>
                <a:latin typeface="Trebuchet MS"/>
                <a:cs typeface="Trebuchet MS"/>
              </a:rPr>
              <a:t>X3-HYBRID-5.0-D	</a:t>
            </a:r>
            <a:r>
              <a:rPr dirty="0" sz="800" spc="-75">
                <a:solidFill>
                  <a:srgbClr val="221815"/>
                </a:solidFill>
                <a:latin typeface="Trebuchet MS"/>
                <a:cs typeface="Trebuchet MS"/>
              </a:rPr>
              <a:t>X3-HYBRID-6.0-D	</a:t>
            </a:r>
            <a:r>
              <a:rPr dirty="0" sz="800" spc="-75">
                <a:solidFill>
                  <a:srgbClr val="F5A200"/>
                </a:solidFill>
                <a:latin typeface="Trebuchet MS"/>
                <a:cs typeface="Trebuchet MS"/>
              </a:rPr>
              <a:t>X3-HYBRID-8.0-D	</a:t>
            </a:r>
            <a:r>
              <a:rPr dirty="0" sz="800" spc="-75">
                <a:solidFill>
                  <a:srgbClr val="221815"/>
                </a:solidFill>
                <a:latin typeface="Trebuchet MS"/>
                <a:cs typeface="Trebuchet MS"/>
              </a:rPr>
              <a:t>X3-HYBRID-10.0-D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60" name="object 460"/>
          <p:cNvSpPr txBox="1"/>
          <p:nvPr/>
        </p:nvSpPr>
        <p:spPr>
          <a:xfrm>
            <a:off x="13178511" y="564640"/>
            <a:ext cx="6959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F5A200"/>
                </a:solidFill>
                <a:latin typeface="Trebuchet MS"/>
                <a:cs typeface="Trebuchet MS"/>
              </a:rPr>
              <a:t>X3-HYBRID-12.0-D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61" name="object 461"/>
          <p:cNvSpPr txBox="1"/>
          <p:nvPr/>
        </p:nvSpPr>
        <p:spPr>
          <a:xfrm>
            <a:off x="13956158" y="564640"/>
            <a:ext cx="6959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221815"/>
                </a:solidFill>
                <a:latin typeface="Trebuchet MS"/>
                <a:cs typeface="Trebuchet MS"/>
              </a:rPr>
              <a:t>X3-HYBRID-15.0-D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62" name="object 462"/>
          <p:cNvSpPr/>
          <p:nvPr/>
        </p:nvSpPr>
        <p:spPr>
          <a:xfrm>
            <a:off x="7900798" y="1242015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7900798" y="1890280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7900798" y="1728215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7900798" y="2052345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7900798" y="2214411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7900798" y="2376477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7900798" y="1404083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7900798" y="1566149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10046765" y="1242015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10046765" y="1890280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10046765" y="1728215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10046765" y="2052345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10046765" y="2214411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10046765" y="2376477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8255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10046765" y="1404083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10046765" y="1566149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10046765" y="917883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10046765" y="1079669"/>
            <a:ext cx="4622165" cy="0"/>
          </a:xfrm>
          <a:custGeom>
            <a:avLst/>
            <a:gdLst/>
            <a:ahLst/>
            <a:cxnLst/>
            <a:rect l="l" t="t" r="r" b="b"/>
            <a:pathLst>
              <a:path w="4622165" h="0">
                <a:moveTo>
                  <a:pt x="0" y="0"/>
                </a:moveTo>
                <a:lnTo>
                  <a:pt x="4622025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7900798" y="917883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7900798" y="1079949"/>
            <a:ext cx="2052320" cy="0"/>
          </a:xfrm>
          <a:custGeom>
            <a:avLst/>
            <a:gdLst/>
            <a:ahLst/>
            <a:cxnLst/>
            <a:rect l="l" t="t" r="r" b="b"/>
            <a:pathLst>
              <a:path w="2052320" h="0">
                <a:moveTo>
                  <a:pt x="0" y="0"/>
                </a:moveTo>
                <a:lnTo>
                  <a:pt x="2052002" y="0"/>
                </a:lnTo>
              </a:path>
            </a:pathLst>
          </a:custGeom>
          <a:ln w="5397">
            <a:solidFill>
              <a:srgbClr val="7271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 txBox="1"/>
          <p:nvPr/>
        </p:nvSpPr>
        <p:spPr>
          <a:xfrm>
            <a:off x="7892125" y="761404"/>
            <a:ext cx="599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40" b="1">
                <a:solidFill>
                  <a:srgbClr val="221815"/>
                </a:solidFill>
                <a:latin typeface="Arial"/>
                <a:cs typeface="Arial"/>
              </a:rPr>
              <a:t>P</a:t>
            </a:r>
            <a:r>
              <a:rPr dirty="0" sz="700" spc="-50" b="1">
                <a:solidFill>
                  <a:srgbClr val="221815"/>
                </a:solidFill>
                <a:latin typeface="Arial"/>
                <a:cs typeface="Arial"/>
              </a:rPr>
              <a:t>R</a:t>
            </a:r>
            <a:r>
              <a:rPr dirty="0" sz="700" spc="20" b="1">
                <a:solidFill>
                  <a:srgbClr val="221815"/>
                </a:solidFill>
                <a:latin typeface="Arial"/>
                <a:cs typeface="Arial"/>
              </a:rPr>
              <a:t>O</a:t>
            </a:r>
            <a:r>
              <a:rPr dirty="0" sz="700" spc="-35" b="1">
                <a:solidFill>
                  <a:srgbClr val="221815"/>
                </a:solidFill>
                <a:latin typeface="Arial"/>
                <a:cs typeface="Arial"/>
              </a:rPr>
              <a:t>T</a:t>
            </a:r>
            <a:r>
              <a:rPr dirty="0" sz="700" spc="-45" b="1">
                <a:solidFill>
                  <a:srgbClr val="221815"/>
                </a:solidFill>
                <a:latin typeface="Arial"/>
                <a:cs typeface="Arial"/>
              </a:rPr>
              <a:t>E</a:t>
            </a:r>
            <a:r>
              <a:rPr dirty="0" sz="700" spc="10" b="1">
                <a:solidFill>
                  <a:srgbClr val="221815"/>
                </a:solidFill>
                <a:latin typeface="Arial"/>
                <a:cs typeface="Arial"/>
              </a:rPr>
              <a:t>CTION</a:t>
            </a:r>
            <a:endParaRPr sz="700">
              <a:latin typeface="Arial"/>
              <a:cs typeface="Arial"/>
            </a:endParaRPr>
          </a:p>
        </p:txBody>
      </p:sp>
      <p:sp>
        <p:nvSpPr>
          <p:cNvPr id="483" name="object 483"/>
          <p:cNvSpPr txBox="1"/>
          <p:nvPr/>
        </p:nvSpPr>
        <p:spPr>
          <a:xfrm>
            <a:off x="8004050" y="939293"/>
            <a:ext cx="10052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Anti-Islanding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p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r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otection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84" name="object 484"/>
          <p:cNvSpPr txBox="1"/>
          <p:nvPr/>
        </p:nvSpPr>
        <p:spPr>
          <a:xfrm>
            <a:off x="8004050" y="1099313"/>
            <a:ext cx="12274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DC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reverse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polarity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protection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85" name="object 485"/>
          <p:cNvSpPr txBox="1"/>
          <p:nvPr/>
        </p:nvSpPr>
        <p:spPr>
          <a:xfrm>
            <a:off x="8004050" y="1259333"/>
            <a:ext cx="8801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Insulation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monitoring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86" name="object 486"/>
          <p:cNvSpPr txBox="1"/>
          <p:nvPr/>
        </p:nvSpPr>
        <p:spPr>
          <a:xfrm>
            <a:off x="8004050" y="1419353"/>
            <a:ext cx="11385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Residual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current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monitoring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87" name="object 487"/>
          <p:cNvSpPr txBox="1"/>
          <p:nvPr/>
        </p:nvSpPr>
        <p:spPr>
          <a:xfrm>
            <a:off x="8004050" y="1579373"/>
            <a:ext cx="10737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AC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overcurrent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protection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88" name="object 488"/>
          <p:cNvSpPr txBox="1"/>
          <p:nvPr/>
        </p:nvSpPr>
        <p:spPr>
          <a:xfrm>
            <a:off x="8004050" y="1739393"/>
            <a:ext cx="1090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AC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short-circuit</a:t>
            </a: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protection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89" name="object 489"/>
          <p:cNvSpPr txBox="1"/>
          <p:nvPr/>
        </p:nvSpPr>
        <p:spPr>
          <a:xfrm>
            <a:off x="8004050" y="1899413"/>
            <a:ext cx="10769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0">
                <a:solidFill>
                  <a:srgbClr val="221815"/>
                </a:solidFill>
                <a:latin typeface="Arial MT"/>
                <a:cs typeface="Arial MT"/>
              </a:rPr>
              <a:t>A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C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overvoltage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p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r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otection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0" name="object 490"/>
          <p:cNvSpPr txBox="1"/>
          <p:nvPr/>
        </p:nvSpPr>
        <p:spPr>
          <a:xfrm>
            <a:off x="8004050" y="2059433"/>
            <a:ext cx="2127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AFCI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1" name="object 491"/>
          <p:cNvSpPr txBox="1"/>
          <p:nvPr/>
        </p:nvSpPr>
        <p:spPr>
          <a:xfrm>
            <a:off x="8004050" y="2219453"/>
            <a:ext cx="6946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30">
                <a:solidFill>
                  <a:srgbClr val="221815"/>
                </a:solidFill>
                <a:latin typeface="Arial MT"/>
                <a:cs typeface="Arial MT"/>
              </a:rPr>
              <a:t>Su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r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ge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p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r</a:t>
            </a:r>
            <a:r>
              <a:rPr dirty="0" sz="700" spc="20">
                <a:solidFill>
                  <a:srgbClr val="221815"/>
                </a:solidFill>
                <a:latin typeface="Arial MT"/>
                <a:cs typeface="Arial MT"/>
              </a:rPr>
              <a:t>otection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2" name="object 492"/>
          <p:cNvSpPr txBox="1"/>
          <p:nvPr/>
        </p:nvSpPr>
        <p:spPr>
          <a:xfrm>
            <a:off x="12288142" y="940829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90">
                <a:solidFill>
                  <a:srgbClr val="221815"/>
                </a:solidFill>
                <a:latin typeface="Arial MT"/>
                <a:cs typeface="Arial MT"/>
              </a:rPr>
              <a:t>Y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e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3" name="object 493"/>
          <p:cNvSpPr txBox="1"/>
          <p:nvPr/>
        </p:nvSpPr>
        <p:spPr>
          <a:xfrm>
            <a:off x="12288142" y="1100848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90">
                <a:solidFill>
                  <a:srgbClr val="221815"/>
                </a:solidFill>
                <a:latin typeface="Arial MT"/>
                <a:cs typeface="Arial MT"/>
              </a:rPr>
              <a:t>Y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e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4" name="object 494"/>
          <p:cNvSpPr txBox="1"/>
          <p:nvPr/>
        </p:nvSpPr>
        <p:spPr>
          <a:xfrm>
            <a:off x="12288142" y="1260865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90">
                <a:solidFill>
                  <a:srgbClr val="221815"/>
                </a:solidFill>
                <a:latin typeface="Arial MT"/>
                <a:cs typeface="Arial MT"/>
              </a:rPr>
              <a:t>Y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e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5" name="object 495"/>
          <p:cNvSpPr txBox="1"/>
          <p:nvPr/>
        </p:nvSpPr>
        <p:spPr>
          <a:xfrm>
            <a:off x="12288142" y="1420883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90">
                <a:solidFill>
                  <a:srgbClr val="221815"/>
                </a:solidFill>
                <a:latin typeface="Arial MT"/>
                <a:cs typeface="Arial MT"/>
              </a:rPr>
              <a:t>Y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e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6" name="object 496"/>
          <p:cNvSpPr txBox="1"/>
          <p:nvPr/>
        </p:nvSpPr>
        <p:spPr>
          <a:xfrm>
            <a:off x="12288142" y="1580900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90">
                <a:solidFill>
                  <a:srgbClr val="221815"/>
                </a:solidFill>
                <a:latin typeface="Arial MT"/>
                <a:cs typeface="Arial MT"/>
              </a:rPr>
              <a:t>Y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e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7" name="object 497"/>
          <p:cNvSpPr txBox="1"/>
          <p:nvPr/>
        </p:nvSpPr>
        <p:spPr>
          <a:xfrm>
            <a:off x="12288142" y="1740919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90">
                <a:solidFill>
                  <a:srgbClr val="221815"/>
                </a:solidFill>
                <a:latin typeface="Arial MT"/>
                <a:cs typeface="Arial MT"/>
              </a:rPr>
              <a:t>Y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e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8" name="object 498"/>
          <p:cNvSpPr txBox="1"/>
          <p:nvPr/>
        </p:nvSpPr>
        <p:spPr>
          <a:xfrm>
            <a:off x="12288142" y="1900936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90">
                <a:solidFill>
                  <a:srgbClr val="221815"/>
                </a:solidFill>
                <a:latin typeface="Arial MT"/>
                <a:cs typeface="Arial MT"/>
              </a:rPr>
              <a:t>Y</a:t>
            </a:r>
            <a:r>
              <a:rPr dirty="0" sz="700" spc="-40">
                <a:solidFill>
                  <a:srgbClr val="221815"/>
                </a:solidFill>
                <a:latin typeface="Arial MT"/>
                <a:cs typeface="Arial MT"/>
              </a:rPr>
              <a:t>e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499" name="object 499"/>
          <p:cNvSpPr txBox="1"/>
          <p:nvPr/>
        </p:nvSpPr>
        <p:spPr>
          <a:xfrm>
            <a:off x="12253027" y="2060954"/>
            <a:ext cx="2032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21815"/>
                </a:solidFill>
                <a:latin typeface="Arial MT"/>
                <a:cs typeface="Arial MT"/>
              </a:rPr>
              <a:t>OPT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500" name="object 500"/>
          <p:cNvSpPr txBox="1"/>
          <p:nvPr/>
        </p:nvSpPr>
        <p:spPr>
          <a:xfrm>
            <a:off x="11965795" y="2220971"/>
            <a:ext cx="7778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Type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 II,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221815"/>
                </a:solidFill>
                <a:latin typeface="Arial MT"/>
                <a:cs typeface="Arial MT"/>
              </a:rPr>
              <a:t>DC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and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 AC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501" name="object 501"/>
          <p:cNvSpPr txBox="1"/>
          <p:nvPr/>
        </p:nvSpPr>
        <p:spPr>
          <a:xfrm>
            <a:off x="7888099" y="2439574"/>
            <a:ext cx="27838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65">
                <a:solidFill>
                  <a:srgbClr val="221815"/>
                </a:solidFill>
                <a:latin typeface="Cambria"/>
                <a:cs typeface="Cambria"/>
              </a:rPr>
              <a:t>①</a:t>
            </a:r>
            <a:r>
              <a:rPr dirty="0" sz="700" spc="-65">
                <a:solidFill>
                  <a:srgbClr val="221815"/>
                </a:solidFill>
                <a:latin typeface="Arial MT"/>
                <a:cs typeface="Arial MT"/>
              </a:rPr>
              <a:t>: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50">
                <a:solidFill>
                  <a:srgbClr val="221815"/>
                </a:solidFill>
                <a:latin typeface="Arial MT"/>
                <a:cs typeface="Arial MT"/>
              </a:rPr>
              <a:t>PV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35">
                <a:solidFill>
                  <a:srgbClr val="221815"/>
                </a:solidFill>
                <a:latin typeface="Arial MT"/>
                <a:cs typeface="Arial MT"/>
              </a:rPr>
              <a:t>to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BAT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Max.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eMciency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5">
                <a:solidFill>
                  <a:srgbClr val="221815"/>
                </a:solidFill>
                <a:latin typeface="Arial MT"/>
                <a:cs typeface="Arial MT"/>
              </a:rPr>
              <a:t>98.5%,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BAT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35">
                <a:solidFill>
                  <a:srgbClr val="221815"/>
                </a:solidFill>
                <a:latin typeface="Arial MT"/>
                <a:cs typeface="Arial MT"/>
              </a:rPr>
              <a:t>to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AC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20">
                <a:solidFill>
                  <a:srgbClr val="221815"/>
                </a:solidFill>
                <a:latin typeface="Arial MT"/>
                <a:cs typeface="Arial MT"/>
              </a:rPr>
              <a:t>Max.</a:t>
            </a:r>
            <a:r>
              <a:rPr dirty="0" sz="700" spc="-5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5">
                <a:solidFill>
                  <a:srgbClr val="221815"/>
                </a:solidFill>
                <a:latin typeface="Arial MT"/>
                <a:cs typeface="Arial MT"/>
              </a:rPr>
              <a:t>eMciency</a:t>
            </a:r>
            <a:r>
              <a:rPr dirty="0" sz="700">
                <a:solidFill>
                  <a:srgbClr val="221815"/>
                </a:solidFill>
                <a:latin typeface="Arial MT"/>
                <a:cs typeface="Arial MT"/>
              </a:rPr>
              <a:t> </a:t>
            </a:r>
            <a:r>
              <a:rPr dirty="0" sz="700" spc="-45">
                <a:solidFill>
                  <a:srgbClr val="221815"/>
                </a:solidFill>
                <a:latin typeface="Arial MT"/>
                <a:cs typeface="Arial MT"/>
              </a:rPr>
              <a:t>97.5%.</a:t>
            </a:r>
            <a:endParaRPr sz="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B798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2024-10-29T10:17:50Z</dcterms:created>
  <dcterms:modified xsi:type="dcterms:W3CDTF">2024-10-29T10:17:50Z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2024-03-05T00:00:00Z</vt:filetime>
  </property>
  <property fmtid="{D5CDD505-2E9C-101B-9397-08002B2CF9AE}" pid="3" name="Creator">
    <vt:lpwstr>PDFium</vt:lpwstr>
  </property>
  <property fmtid="{D5CDD505-2E9C-101B-9397-08002B2CF9AE}" pid="4" name="LastSaved">
    <vt:filetime>2024-03-05T00:00:00Z</vt:filetime>
  </property>
</Properties>
</file>